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306" r:id="rId2"/>
    <p:sldId id="304" r:id="rId3"/>
    <p:sldId id="257" r:id="rId4"/>
    <p:sldId id="315" r:id="rId5"/>
    <p:sldId id="317" r:id="rId6"/>
    <p:sldId id="319" r:id="rId7"/>
    <p:sldId id="321" r:id="rId8"/>
    <p:sldId id="324" r:id="rId9"/>
    <p:sldId id="339" r:id="rId10"/>
    <p:sldId id="330" r:id="rId11"/>
    <p:sldId id="331" r:id="rId12"/>
    <p:sldId id="329" r:id="rId13"/>
    <p:sldId id="325" r:id="rId14"/>
    <p:sldId id="333" r:id="rId15"/>
    <p:sldId id="334" r:id="rId16"/>
    <p:sldId id="336" r:id="rId17"/>
    <p:sldId id="338" r:id="rId18"/>
    <p:sldId id="278" r:id="rId19"/>
    <p:sldId id="258" r:id="rId20"/>
    <p:sldId id="300" r:id="rId21"/>
    <p:sldId id="259" r:id="rId22"/>
    <p:sldId id="262" r:id="rId23"/>
    <p:sldId id="307" r:id="rId24"/>
    <p:sldId id="283" r:id="rId25"/>
    <p:sldId id="291" r:id="rId26"/>
    <p:sldId id="277" r:id="rId27"/>
    <p:sldId id="260" r:id="rId28"/>
    <p:sldId id="270" r:id="rId29"/>
    <p:sldId id="264" r:id="rId30"/>
    <p:sldId id="263" r:id="rId31"/>
    <p:sldId id="311" r:id="rId32"/>
    <p:sldId id="265" r:id="rId33"/>
    <p:sldId id="268" r:id="rId34"/>
    <p:sldId id="271" r:id="rId35"/>
    <p:sldId id="272" r:id="rId36"/>
    <p:sldId id="274" r:id="rId37"/>
    <p:sldId id="313" r:id="rId38"/>
    <p:sldId id="261" r:id="rId39"/>
    <p:sldId id="276" r:id="rId40"/>
    <p:sldId id="279" r:id="rId41"/>
    <p:sldId id="280" r:id="rId42"/>
    <p:sldId id="281" r:id="rId43"/>
    <p:sldId id="282" r:id="rId44"/>
    <p:sldId id="284" r:id="rId45"/>
    <p:sldId id="286" r:id="rId46"/>
    <p:sldId id="287" r:id="rId47"/>
    <p:sldId id="288" r:id="rId48"/>
    <p:sldId id="289" r:id="rId49"/>
    <p:sldId id="301" r:id="rId50"/>
    <p:sldId id="299" r:id="rId51"/>
    <p:sldId id="308" r:id="rId52"/>
    <p:sldId id="302" r:id="rId53"/>
    <p:sldId id="316" r:id="rId54"/>
    <p:sldId id="310" r:id="rId55"/>
    <p:sldId id="312" r:id="rId56"/>
    <p:sldId id="30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ксимов Иван Алексеевич" initials="МИА" lastIdx="2" clrIdx="0">
    <p:extLst>
      <p:ext uri="{19B8F6BF-5375-455C-9EA6-DF929625EA0E}">
        <p15:presenceInfo xmlns:p15="http://schemas.microsoft.com/office/powerpoint/2012/main" userId="S-1-5-21-1710587492-292040048-1231754661-210512" providerId="AD"/>
      </p:ext>
    </p:extLst>
  </p:cmAuthor>
  <p:cmAuthor id="2" name="Плискин Петр Николаевич" initials="ППН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25T20:59:27.021" idx="3">
    <p:pos x="18" y="26"/>
    <p:text>Рассмотрим проблему унификация взаимодействия на примере из связи множества сервисов между собой.
Каждый сервис в каком-то большом приложение может быть реализован с использованием произвольной технологи, будь то Java, DotNet, JavaScript или любая другая технология. Каждый сервис может выставлять наружу произвольные контракты в виде REST или SOAP API. 
Создание новых сервисов в приложении или добавление потребителей приложения, которые будут связаны с множеством уже имеющихся сервисов требует, чтобы потребители контрактов, выставляемых наружу, «разговаривали» на одном языке с их поставщиками.
Наша задача не допустить казуса «базара возле Вавилонской башни?» 
(Кто не знает согласно библейскому приданию, после Всемирного потопа человечество было представлено одним народом, говорившим на одном языке. С востока люди пришли на землю Сеннаар (в нижнем течении Тигра и Евфрата), где решили построить город, названный Вавилоном, и башню до небес. Строительство башни было прервано Богом, который заставил людей заговорить на разных языках, из-за чего они перестали понимать друг друга, не могли продолжать строительство города и башни и рассеялись по всей земле.)
Чтобы избежать издержек на доработку новых сервисов и интеграцию с внешними системами, взаимодействие как внутри платформы, так и снаружи должно быть унифицировано.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25T20:55:17.706" idx="4">
    <p:pos x="10" y="10"/>
    <p:text/>
  </p:cm>
  <p:cm authorId="2" dt="2019-06-25T21:11:40.914" idx="5">
    <p:pos x="146" y="146"/>
    <p:text>На примере клиента Банка рассмотрим, как объекты реального мира существуют в приложениях, какие признаки выделятся и в какие объекты внутри приложения они могут быть в программах.
Перед нами начинающий актёр на заре своей карьеры. У него есть мобильный телефон, Паспорт или любой другой удостоверяющий его личность, он где-то живёт.
Можно выделить такие атрибуты клиента как… 
и многое другое
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3F50C-7FF0-4609-AECB-DD57727C4D54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963B4-B001-4BBF-9FC0-8C9EF8CC6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94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63B4-B001-4BBF-9FC0-8C9EF8CC6D28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28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2142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2031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756550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3142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679408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69055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9140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63B4-B001-4BBF-9FC0-8C9EF8CC6D28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57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ABE1-65D5-4F67-B9EB-AEF30F17D2AD}" type="datetime1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66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0384F-8409-4F2C-BA45-93D8C3382972}" type="datetime1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41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2AC6-FF1B-4BD9-80E2-82AFA0BB6F01}" type="datetime1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505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_Common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1" y="143658"/>
            <a:ext cx="12192000" cy="5128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08816" y="0"/>
            <a:ext cx="9932533" cy="800118"/>
          </a:xfrm>
          <a:prstGeom prst="rect">
            <a:avLst/>
          </a:prstGeom>
          <a:solidFill>
            <a:srgbClr val="00B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440976" y="143658"/>
            <a:ext cx="7974792" cy="51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531" kern="1200" baseline="0" dirty="0" smtClean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ru-RU" dirty="0"/>
              <a:t>Произвольный заголовок</a:t>
            </a:r>
          </a:p>
        </p:txBody>
      </p:sp>
      <p:sp>
        <p:nvSpPr>
          <p:cNvPr id="10" name="Прямоугольный треугольник 9"/>
          <p:cNvSpPr/>
          <p:nvPr userDrawn="1"/>
        </p:nvSpPr>
        <p:spPr>
          <a:xfrm flipV="1">
            <a:off x="10141348" y="0"/>
            <a:ext cx="270892" cy="800118"/>
          </a:xfrm>
          <a:prstGeom prst="rtTriangle">
            <a:avLst/>
          </a:prstGeom>
          <a:solidFill>
            <a:srgbClr val="00BB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13" name="Овал 12"/>
          <p:cNvSpPr/>
          <p:nvPr userDrawn="1"/>
        </p:nvSpPr>
        <p:spPr>
          <a:xfrm>
            <a:off x="11513310" y="212752"/>
            <a:ext cx="404988" cy="405000"/>
          </a:xfrm>
          <a:prstGeom prst="ellipse">
            <a:avLst/>
          </a:prstGeom>
          <a:solidFill>
            <a:srgbClr val="00BBE4"/>
          </a:solidFill>
          <a:ln w="38100">
            <a:noFill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29094" y="259363"/>
            <a:ext cx="56994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D6C70B-08AD-4BD2-B475-1E8C9624E798}" type="slidenum">
              <a:rPr lang="ru-RU" sz="1406" b="1" smtClean="0">
                <a:solidFill>
                  <a:schemeClr val="bg1"/>
                </a:solidFill>
              </a:rPr>
              <a:pPr algn="ctr"/>
              <a:t>‹#›</a:t>
            </a:fld>
            <a:r>
              <a:rPr lang="ru-RU" sz="1406" b="1" dirty="0" smtClean="0">
                <a:solidFill>
                  <a:schemeClr val="bg1"/>
                </a:solidFill>
              </a:rPr>
              <a:t> </a:t>
            </a:r>
            <a:endParaRPr lang="ru-RU" sz="1406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1" y="6757934"/>
            <a:ext cx="12192001" cy="100066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24000">
                <a:srgbClr val="00BBE4"/>
              </a:gs>
              <a:gs pos="100000">
                <a:srgbClr val="F3F3F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" y="6482916"/>
            <a:ext cx="1409280" cy="2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88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1429094" y="279416"/>
            <a:ext cx="569941" cy="265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D6C70B-08AD-4BD2-B475-1E8C9624E798}" type="slidenum">
              <a:rPr lang="ru-RU" sz="1128" b="1" smtClean="0">
                <a:solidFill>
                  <a:schemeClr val="bg1"/>
                </a:solidFill>
              </a:rPr>
              <a:pPr algn="ctr"/>
              <a:t>‹#›</a:t>
            </a:fld>
            <a:r>
              <a:rPr lang="ru-RU" sz="1128" b="1" dirty="0" smtClean="0">
                <a:solidFill>
                  <a:schemeClr val="bg1"/>
                </a:solidFill>
              </a:rPr>
              <a:t> </a:t>
            </a:r>
            <a:endParaRPr lang="ru-RU" sz="1128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1" y="6757934"/>
            <a:ext cx="12192001" cy="100066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24000">
                <a:srgbClr val="00BBE4"/>
              </a:gs>
              <a:gs pos="100000">
                <a:srgbClr val="F3F3F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" y="6482916"/>
            <a:ext cx="1409280" cy="2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6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D113-CC18-497B-803A-1415D319A951}" type="datetime1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29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BEAF-D978-4C4C-88F9-CDAC7C27F41D}" type="datetime1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4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6355-BD0B-42DD-B0ED-008AA7EF0FF6}" type="datetime1">
              <a:rPr lang="ru-RU" smtClean="0"/>
              <a:t>21.11.2019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53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D615-45F8-4F79-85DC-739B8BEF68BA}" type="datetime1">
              <a:rPr lang="ru-RU" smtClean="0"/>
              <a:t>21.11.2019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94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80B39-EAAE-4EE3-A678-8BE07746AF4F}" type="datetime1">
              <a:rPr lang="ru-RU" smtClean="0"/>
              <a:t>21.11.2019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2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AF12-0073-410F-A511-2EC40DF30B5E}" type="datetime1">
              <a:rPr lang="ru-RU" smtClean="0"/>
              <a:t>21.11.2019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70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ACE5-CE36-406C-8AE2-8CB7BA6E2BC2}" type="datetime1">
              <a:rPr lang="ru-RU" smtClean="0"/>
              <a:t>21.11.2019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05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12BD3-1275-4DB0-BDED-9F89B959D113}" type="datetime1">
              <a:rPr lang="ru-RU" smtClean="0"/>
              <a:t>21.11.2019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1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C86C4-8D17-44DE-AA67-16B4D24878FE}" type="datetime1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32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ksimov_ial@open.r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/graphql-spe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github.io/graphql-spec/" TargetMode="External"/><Relationship Id="rId2" Type="http://schemas.openxmlformats.org/officeDocument/2006/relationships/hyperlink" Target="https://graphql.org/lear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github.io/graphql-spec/" TargetMode="External"/><Relationship Id="rId2" Type="http://schemas.openxmlformats.org/officeDocument/2006/relationships/hyperlink" Target="https://github.com/graphql/graphql-spec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raphq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ollographql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graphql/graphql-j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ql.org/code/#server-libraries" TargetMode="External"/><Relationship Id="rId5" Type="http://schemas.openxmlformats.org/officeDocument/2006/relationships/hyperlink" Target="https://github.com/graphql-java/graphql-java" TargetMode="External"/><Relationship Id="rId4" Type="http://schemas.openxmlformats.org/officeDocument/2006/relationships/hyperlink" Target="https://github.com/graphql-dotnet/graphql-dotnet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dotnet/graphql-clien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raphql.org/code/#javascript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ql.org/code/#graphql-clients" TargetMode="External"/><Relationship Id="rId5" Type="http://schemas.openxmlformats.org/officeDocument/2006/relationships/hyperlink" Target="https://github.com/graphql-python/gql" TargetMode="External"/><Relationship Id="rId4" Type="http://schemas.openxmlformats.org/officeDocument/2006/relationships/hyperlink" Target="http://stash.corp.icba.biz/dashboar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prisma/graphql-playgroun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raphql/graphiq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github.com/APIs-guru/graphql-voyage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ql.foundation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ql.foundation/members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graphql/graphql-w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graphql-dotnet/graphql-dot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12" Type="http://schemas.openxmlformats.org/officeDocument/2006/relationships/image" Target="../media/image43.png"/><Relationship Id="rId17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5" Type="http://schemas.openxmlformats.org/officeDocument/2006/relationships/image" Target="../media/image46.pn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2"/>
          <p:cNvSpPr txBox="1">
            <a:spLocks/>
          </p:cNvSpPr>
          <p:nvPr/>
        </p:nvSpPr>
        <p:spPr>
          <a:xfrm>
            <a:off x="904301" y="13959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dirty="0" smtClean="0">
                <a:latin typeface="+mj-lt"/>
              </a:rPr>
              <a:t>Максимов Иван</a:t>
            </a:r>
            <a:endParaRPr lang="en-US" sz="3200" dirty="0" smtClean="0">
              <a:latin typeface="+mj-lt"/>
            </a:endParaRPr>
          </a:p>
          <a:p>
            <a:pPr algn="l"/>
            <a:r>
              <a:rPr lang="en-US" sz="3200" dirty="0" smtClean="0">
                <a:latin typeface="+mj-lt"/>
                <a:hlinkClick r:id="rId2"/>
              </a:rPr>
              <a:t>maksimov_ial@open.ru</a:t>
            </a:r>
            <a:endParaRPr lang="en-US" sz="3200" dirty="0" smtClean="0">
              <a:latin typeface="+mj-lt"/>
            </a:endParaRPr>
          </a:p>
          <a:p>
            <a:pPr algn="l"/>
            <a:endParaRPr lang="en-US" sz="3200" dirty="0" smtClean="0">
              <a:latin typeface="+mj-lt"/>
            </a:endParaRPr>
          </a:p>
          <a:p>
            <a:pPr algn="l"/>
            <a:endParaRPr lang="en-US" sz="3200" dirty="0">
              <a:latin typeface="+mj-lt"/>
            </a:endParaRPr>
          </a:p>
          <a:p>
            <a:pPr algn="l"/>
            <a:r>
              <a:rPr lang="ru-RU" sz="3200" dirty="0" smtClean="0">
                <a:latin typeface="+mj-lt"/>
              </a:rPr>
              <a:t>Ведущий разработчик технологической платформы ЕФР</a:t>
            </a:r>
          </a:p>
          <a:p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76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0" y="105297"/>
            <a:ext cx="11373633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полную модель </a:t>
            </a:r>
            <a:r>
              <a:rPr lang="en-US" sz="4400" dirty="0" smtClean="0">
                <a:latin typeface="+mj-lt"/>
              </a:rPr>
              <a:t>=&gt; </a:t>
            </a:r>
            <a:r>
              <a:rPr lang="ru-RU" sz="4400" dirty="0" smtClean="0">
                <a:latin typeface="+mj-lt"/>
              </a:rPr>
              <a:t>О</a:t>
            </a:r>
            <a:r>
              <a:rPr lang="en" sz="4400" dirty="0" smtClean="0">
                <a:latin typeface="+mj-lt"/>
              </a:rPr>
              <a:t>verfetching</a:t>
            </a:r>
          </a:p>
          <a:p>
            <a:endParaRPr lang="ru-RU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7" y="847969"/>
            <a:ext cx="5476315" cy="523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0833" y="6050072"/>
            <a:ext cx="1128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Нерациональное использование сети и излишняя нагрузка на 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CPU </a:t>
            </a:r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при обработке</a:t>
            </a:r>
            <a:endParaRPr lang="ru-RU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10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810" y="1229834"/>
            <a:ext cx="64008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9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95202" y="180453"/>
            <a:ext cx="11624154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Канонические</a:t>
            </a:r>
            <a:r>
              <a:rPr lang="en-US" sz="4400" dirty="0" smtClean="0">
                <a:latin typeface="+mj-lt"/>
              </a:rPr>
              <a:t> (</a:t>
            </a:r>
            <a:r>
              <a:rPr lang="ru-RU" sz="4400" dirty="0" smtClean="0">
                <a:latin typeface="+mj-lt"/>
              </a:rPr>
              <a:t>полные</a:t>
            </a:r>
            <a:r>
              <a:rPr lang="en-US" sz="4400" dirty="0" smtClean="0">
                <a:latin typeface="+mj-lt"/>
              </a:rPr>
              <a:t>)</a:t>
            </a:r>
            <a:r>
              <a:rPr lang="ru-RU" sz="4400" dirty="0" smtClean="0">
                <a:latin typeface="+mj-lt"/>
              </a:rPr>
              <a:t> </a:t>
            </a:r>
            <a:r>
              <a:rPr lang="ru-RU" sz="4400" dirty="0" smtClean="0">
                <a:latin typeface="+mj-lt"/>
              </a:rPr>
              <a:t>модели данных создают проблемы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133" y="1841722"/>
            <a:ext cx="10908292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Потенциально создают проблему </a:t>
            </a:r>
            <a:r>
              <a:rPr lang="en-US" sz="2800" dirty="0">
                <a:latin typeface="+mj-lt"/>
              </a:rPr>
              <a:t>o</a:t>
            </a:r>
            <a:r>
              <a:rPr lang="en" sz="2800" dirty="0">
                <a:latin typeface="+mj-lt"/>
              </a:rPr>
              <a:t>verfetching</a:t>
            </a:r>
            <a:endParaRPr lang="ru-RU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Решение проблемы через опциональные поля на самом деле создает семейство неявных контрактов – методы могут возвращать различные неявные проекции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Любая неопределенность создает проблемы при анализе, археологии и эксплуатации</a:t>
            </a:r>
          </a:p>
        </p:txBody>
      </p:sp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03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1187" r="533" b="5342"/>
          <a:stretch/>
        </p:blipFill>
        <p:spPr>
          <a:xfrm>
            <a:off x="172398" y="696605"/>
            <a:ext cx="11696622" cy="5290476"/>
          </a:xfrm>
          <a:prstGeom prst="rect">
            <a:avLst/>
          </a:prstGeom>
        </p:spPr>
      </p:pic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172398" y="29843"/>
            <a:ext cx="11696622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мелкие модели =</a:t>
            </a:r>
            <a:r>
              <a:rPr lang="en-US" sz="4400" dirty="0" smtClean="0">
                <a:latin typeface="+mj-lt"/>
              </a:rPr>
              <a:t>&gt; </a:t>
            </a:r>
            <a:r>
              <a:rPr lang="en-US" sz="4400" dirty="0" smtClean="0">
                <a:latin typeface="+mj-lt"/>
              </a:rPr>
              <a:t>U</a:t>
            </a:r>
            <a:r>
              <a:rPr lang="en" sz="4400" dirty="0" smtClean="0">
                <a:latin typeface="+mj-lt"/>
              </a:rPr>
              <a:t>nderfetching</a:t>
            </a:r>
            <a:endParaRPr lang="ru-RU" sz="4400" dirty="0">
              <a:latin typeface="+mj-lt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906065" y="1077238"/>
            <a:ext cx="4962955" cy="1252603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906065" y="5774139"/>
            <a:ext cx="4962955" cy="27512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7" name="TextBox 6"/>
          <p:cNvSpPr txBox="1"/>
          <p:nvPr/>
        </p:nvSpPr>
        <p:spPr>
          <a:xfrm>
            <a:off x="172399" y="6036733"/>
            <a:ext cx="11696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Нерациональное использование сети и излишняя нагрузка на 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CPU </a:t>
            </a:r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при обработке, ОПЯТЬ!</a:t>
            </a:r>
            <a:endParaRPr lang="ru-RU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27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453133" y="155401"/>
            <a:ext cx="11484172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каждому клиенту свой срез данных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048" y="689330"/>
            <a:ext cx="116742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Если используем</a:t>
            </a:r>
            <a:r>
              <a:rPr lang="en-US" sz="2800" dirty="0">
                <a:latin typeface="+mj-lt"/>
              </a:rPr>
              <a:t> REST/SOAP</a:t>
            </a:r>
            <a:r>
              <a:rPr lang="ru-RU" sz="2800" dirty="0">
                <a:latin typeface="+mj-lt"/>
              </a:rPr>
              <a:t>, каждая проекция требует кодирование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 ростом количества проекций </a:t>
            </a:r>
            <a:r>
              <a:rPr lang="ru-RU" sz="2800" dirty="0" smtClean="0">
                <a:latin typeface="+mj-lt"/>
              </a:rPr>
              <a:t>(клиентов) сложность </a:t>
            </a:r>
            <a:r>
              <a:rPr lang="ru-RU" sz="2800" dirty="0">
                <a:latin typeface="+mj-lt"/>
              </a:rPr>
              <a:t>поддержки растет лавинообразно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Фиксированные проекции создают серьезные проблемы при планировании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Скрытая на уровне менеджмента зависимость команд создает значительно отличные от нуля издержки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latin typeface="+mj-lt"/>
              </a:rPr>
              <a:t>Найти хороший баланс фиксированных проекций данных при росте числа </a:t>
            </a:r>
            <a:r>
              <a:rPr lang="ru-RU" sz="2800" b="1" dirty="0" smtClean="0">
                <a:latin typeface="+mj-lt"/>
              </a:rPr>
              <a:t>потребителей </a:t>
            </a:r>
            <a:r>
              <a:rPr lang="ru-RU" sz="2800" b="1" dirty="0">
                <a:latin typeface="+mj-lt"/>
              </a:rPr>
              <a:t>– как взятие интегралов. Это искусство и не все берутся</a:t>
            </a:r>
            <a:r>
              <a:rPr lang="ru-RU" sz="2800" b="1" dirty="0" smtClean="0">
                <a:latin typeface="+mj-lt"/>
              </a:rPr>
              <a:t>.</a:t>
            </a:r>
            <a:endParaRPr lang="ru-RU" sz="2800" dirty="0">
              <a:latin typeface="+mj-lt"/>
            </a:endParaRPr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3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4426" y="532240"/>
            <a:ext cx="8379089" cy="133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86" dirty="0">
                <a:latin typeface="+mj-lt"/>
              </a:rPr>
              <a:t>Что будем делать?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146" y="2542784"/>
            <a:ext cx="1079743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+mj-lt"/>
              </a:rPr>
              <a:t>Было бы здорово, если можно было </a:t>
            </a:r>
            <a:r>
              <a:rPr lang="ru-RU" sz="2400" dirty="0" smtClean="0">
                <a:latin typeface="+mj-lt"/>
              </a:rPr>
              <a:t>дать </a:t>
            </a:r>
            <a:r>
              <a:rPr lang="ru-RU" sz="2400" dirty="0">
                <a:latin typeface="+mj-lt"/>
              </a:rPr>
              <a:t>клиенту самому сказать, что ему нужно. При этом он должен знать</a:t>
            </a:r>
            <a:r>
              <a:rPr lang="ru-RU" sz="2400" dirty="0" smtClean="0">
                <a:latin typeface="+mj-lt"/>
              </a:rPr>
              <a:t>,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из </a:t>
            </a:r>
            <a:r>
              <a:rPr lang="ru-RU" sz="2400" dirty="0">
                <a:latin typeface="+mj-lt"/>
              </a:rPr>
              <a:t>чего ему выбрать</a:t>
            </a:r>
            <a:r>
              <a:rPr lang="ru-RU" sz="2400" dirty="0" smtClean="0">
                <a:latin typeface="+mj-lt"/>
              </a:rPr>
              <a:t>. Ориентируясь </a:t>
            </a:r>
            <a:r>
              <a:rPr lang="ru-RU" sz="2400" dirty="0">
                <a:latin typeface="+mj-lt"/>
              </a:rPr>
              <a:t>на описание максимально подробной модели мы минимизируем количество доработок системы (</a:t>
            </a:r>
            <a:r>
              <a:rPr lang="ru-RU" sz="2400" dirty="0" err="1">
                <a:latin typeface="+mj-lt"/>
              </a:rPr>
              <a:t>ендпойнтов</a:t>
            </a:r>
            <a:r>
              <a:rPr lang="ru-RU" sz="2400" dirty="0">
                <a:latin typeface="+mj-lt"/>
              </a:rPr>
              <a:t>) в силу того, что потребители, </a:t>
            </a:r>
            <a:r>
              <a:rPr lang="ru-RU" sz="2400" dirty="0" smtClean="0">
                <a:latin typeface="+mj-lt"/>
              </a:rPr>
              <a:t>для которых </a:t>
            </a:r>
            <a:r>
              <a:rPr lang="ru-RU" sz="2400" dirty="0">
                <a:latin typeface="+mj-lt"/>
              </a:rPr>
              <a:t>достаточно работать с подмножеством описанной модели, не требуют доработки нашей системы.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5810" y="6212910"/>
            <a:ext cx="905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+mj-lt"/>
              </a:rPr>
              <a:t>Конечно же, мы </a:t>
            </a:r>
            <a:r>
              <a:rPr lang="ru-RU" sz="2400" b="1" dirty="0">
                <a:latin typeface="+mj-lt"/>
              </a:rPr>
              <a:t>не первые столкнулись с этими проблемами</a:t>
            </a:r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706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0" y="142875"/>
            <a:ext cx="11817086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" sz="4400" b="1" dirty="0">
                <a:latin typeface="+mj-lt"/>
              </a:rPr>
              <a:t>Consumer-Driven Contracts</a:t>
            </a:r>
            <a:endParaRPr lang="ru-RU" sz="4400" dirty="0">
              <a:latin typeface="+mj-lt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576825" y="2799622"/>
            <a:ext cx="3240261" cy="11644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219" dirty="0"/>
              <a:t>Поставщик</a:t>
            </a:r>
            <a:endParaRPr lang="ru-RU" sz="1266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24285" y="1213651"/>
            <a:ext cx="3240261" cy="116446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219" dirty="0"/>
              <a:t>Потребитель</a:t>
            </a:r>
            <a:endParaRPr lang="ru-RU" sz="1266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24285" y="4492211"/>
            <a:ext cx="3240261" cy="116446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219" dirty="0"/>
              <a:t>Потребитель</a:t>
            </a:r>
          </a:p>
          <a:p>
            <a:pPr algn="ctr"/>
            <a:endParaRPr lang="ru-RU" sz="1266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 rot="5400000">
            <a:off x="5003989" y="2647736"/>
            <a:ext cx="4664846" cy="146824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266" dirty="0"/>
          </a:p>
        </p:txBody>
      </p:sp>
      <p:sp>
        <p:nvSpPr>
          <p:cNvPr id="5" name="TextBox 4"/>
          <p:cNvSpPr txBox="1"/>
          <p:nvPr/>
        </p:nvSpPr>
        <p:spPr>
          <a:xfrm>
            <a:off x="5518314" y="5299342"/>
            <a:ext cx="3669851" cy="1260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531" dirty="0"/>
              <a:t/>
            </a:r>
            <a:br>
              <a:rPr lang="ru-RU" sz="2531" dirty="0"/>
            </a:br>
            <a:r>
              <a:rPr lang="ru-RU" sz="2531" dirty="0"/>
              <a:t>Контракты, управляемые</a:t>
            </a:r>
          </a:p>
          <a:p>
            <a:pPr algn="ctr"/>
            <a:r>
              <a:rPr lang="ru-RU" sz="2531" dirty="0"/>
              <a:t> потребителями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453" y="5078363"/>
            <a:ext cx="1454453" cy="145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84" y="1816534"/>
            <a:ext cx="1454453" cy="145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Прямая со стрелкой 10"/>
          <p:cNvCxnSpPr>
            <a:stCxn id="6" idx="3"/>
            <a:endCxn id="3" idx="1"/>
          </p:cNvCxnSpPr>
          <p:nvPr/>
        </p:nvCxnSpPr>
        <p:spPr>
          <a:xfrm>
            <a:off x="3564546" y="1795885"/>
            <a:ext cx="5012279" cy="1585972"/>
          </a:xfrm>
          <a:prstGeom prst="straightConnector1">
            <a:avLst/>
          </a:prstGeom>
          <a:ln w="127000">
            <a:solidFill>
              <a:srgbClr val="0070C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7" idx="3"/>
            <a:endCxn id="3" idx="1"/>
          </p:cNvCxnSpPr>
          <p:nvPr/>
        </p:nvCxnSpPr>
        <p:spPr>
          <a:xfrm flipV="1">
            <a:off x="3564546" y="3381857"/>
            <a:ext cx="5012279" cy="1692588"/>
          </a:xfrm>
          <a:prstGeom prst="straightConnector1">
            <a:avLst/>
          </a:prstGeom>
          <a:ln w="127000">
            <a:solidFill>
              <a:srgbClr val="0070C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33" y="2669564"/>
            <a:ext cx="1704415" cy="170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7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300871" y="130348"/>
            <a:ext cx="7974013" cy="85920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Варианты реализации</a:t>
            </a:r>
            <a:endParaRPr lang="ru-RU" sz="4400" dirty="0">
              <a:latin typeface="+mj-lt"/>
            </a:endParaRPr>
          </a:p>
        </p:txBody>
      </p:sp>
      <p:pic>
        <p:nvPicPr>
          <p:cNvPr id="1026" name="Picture 2" descr="https://jsonapi.org/images/json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7" y="1555724"/>
            <a:ext cx="5558561" cy="174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graphq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238" y="3530258"/>
            <a:ext cx="6697061" cy="234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698" y="3622273"/>
            <a:ext cx="758824" cy="75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00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0" y="142875"/>
            <a:ext cx="12192000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Что мы ожидаем от использования </a:t>
            </a:r>
            <a:r>
              <a:rPr lang="en-US" sz="4400" dirty="0" smtClean="0">
                <a:latin typeface="+mj-lt"/>
              </a:rPr>
              <a:t>CD</a:t>
            </a:r>
            <a:r>
              <a:rPr lang="ru-RU" sz="4400" dirty="0" smtClean="0">
                <a:latin typeface="+mj-lt"/>
              </a:rPr>
              <a:t>С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4C9A6F8-C76E-7148-8A4E-44C04070E95F}"/>
              </a:ext>
            </a:extLst>
          </p:cNvPr>
          <p:cNvSpPr txBox="1"/>
          <p:nvPr/>
        </p:nvSpPr>
        <p:spPr>
          <a:xfrm>
            <a:off x="526801" y="1502826"/>
            <a:ext cx="10811563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Уменьшение издержек на управление </a:t>
            </a:r>
            <a:r>
              <a:rPr lang="ru-RU" sz="2800" dirty="0" err="1" smtClean="0">
                <a:latin typeface="+mj-lt"/>
              </a:rPr>
              <a:t>бэклогом</a:t>
            </a:r>
            <a:r>
              <a:rPr lang="ru-RU" sz="2800" dirty="0" smtClean="0">
                <a:latin typeface="+mj-lt"/>
              </a:rPr>
              <a:t>. </a:t>
            </a:r>
            <a:r>
              <a:rPr lang="ru-RU" sz="2800" dirty="0">
                <a:latin typeface="+mj-lt"/>
              </a:rPr>
              <a:t>Остается только расширение контрактов</a:t>
            </a:r>
            <a:endParaRPr lang="en-US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Решение проблемы </a:t>
            </a:r>
            <a:r>
              <a:rPr lang="en" sz="2800" dirty="0">
                <a:latin typeface="+mj-lt"/>
              </a:rPr>
              <a:t>over- </a:t>
            </a:r>
            <a:r>
              <a:rPr lang="en-US" sz="2800" dirty="0">
                <a:latin typeface="+mj-lt"/>
              </a:rPr>
              <a:t>&amp;</a:t>
            </a:r>
            <a:r>
              <a:rPr lang="en" sz="2800" dirty="0">
                <a:latin typeface="+mj-lt"/>
              </a:rPr>
              <a:t> underfetching </a:t>
            </a:r>
            <a:endParaRPr lang="ru-RU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Ускорение и стандартизация</a:t>
            </a:r>
            <a:r>
              <a:rPr lang="en-US" sz="2800" dirty="0">
                <a:latin typeface="+mj-lt"/>
              </a:rPr>
              <a:t> </a:t>
            </a:r>
            <a:r>
              <a:rPr lang="ru-RU" sz="2800" dirty="0">
                <a:latin typeface="+mj-lt"/>
              </a:rPr>
              <a:t>процесса интеграции с внешними системами</a:t>
            </a:r>
            <a:endParaRPr lang="en-US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Строго типизированное потребление </a:t>
            </a:r>
            <a:r>
              <a:rPr lang="ru-RU" sz="2800" dirty="0" smtClean="0">
                <a:latin typeface="+mj-lt"/>
              </a:rPr>
              <a:t>упро</a:t>
            </a:r>
            <a:r>
              <a:rPr lang="ru-RU" sz="2800" dirty="0" smtClean="0">
                <a:latin typeface="+mj-lt"/>
              </a:rPr>
              <a:t>стит</a:t>
            </a:r>
            <a:r>
              <a:rPr lang="ru-RU" sz="2800" dirty="0" smtClean="0">
                <a:latin typeface="+mj-lt"/>
              </a:rPr>
              <a:t> </a:t>
            </a:r>
            <a:r>
              <a:rPr lang="ru-RU" sz="2800" dirty="0" err="1" smtClean="0">
                <a:latin typeface="+mj-lt"/>
              </a:rPr>
              <a:t>рефакторинг</a:t>
            </a:r>
            <a:endParaRPr lang="ru-RU" sz="2800" dirty="0">
              <a:latin typeface="+mj-lt"/>
            </a:endParaRPr>
          </a:p>
        </p:txBody>
      </p:sp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95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Введение в </a:t>
            </a:r>
            <a:r>
              <a:rPr lang="en-US" sz="4400" dirty="0" smtClean="0">
                <a:latin typeface="+mj-lt"/>
              </a:rPr>
              <a:t>GraphQL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24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02535"/>
          </a:xfrm>
        </p:spPr>
        <p:txBody>
          <a:bodyPr/>
          <a:lstStyle/>
          <a:p>
            <a:pPr algn="ctr"/>
            <a:r>
              <a:rPr lang="ru-RU" dirty="0" smtClean="0"/>
              <a:t>Что такое </a:t>
            </a:r>
            <a:r>
              <a:rPr lang="en-US" dirty="0" smtClean="0"/>
              <a:t>GraphQL </a:t>
            </a:r>
            <a:r>
              <a:rPr lang="ru-RU" dirty="0" smtClean="0"/>
              <a:t>в двух словах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02536"/>
            <a:ext cx="10515600" cy="224170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 smtClean="0">
                <a:latin typeface="+mj-lt"/>
              </a:rPr>
              <a:t>GraphQL </a:t>
            </a:r>
            <a:r>
              <a:rPr lang="en-US" sz="3200" dirty="0" smtClean="0">
                <a:latin typeface="+mj-lt"/>
              </a:rPr>
              <a:t>(Graph Query Language) </a:t>
            </a:r>
            <a:r>
              <a:rPr lang="ru-RU" sz="3200" dirty="0" smtClean="0">
                <a:latin typeface="+mj-lt"/>
              </a:rPr>
              <a:t>- это синтаксис, который описывает, как запрашивать данные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 smtClean="0">
                <a:latin typeface="+mj-lt"/>
              </a:rPr>
              <a:t>В основном, используется клиентом для загрузки данных с сервера, выполняя роль языка </a:t>
            </a:r>
            <a:r>
              <a:rPr lang="en-US" sz="3200" dirty="0" smtClean="0">
                <a:latin typeface="+mj-lt"/>
              </a:rPr>
              <a:t>API</a:t>
            </a:r>
            <a:r>
              <a:rPr lang="ru-RU" sz="3200" dirty="0" smtClean="0">
                <a:latin typeface="+mj-lt"/>
              </a:rPr>
              <a:t>.</a:t>
            </a:r>
            <a:endParaRPr lang="ru-RU" sz="32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615582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+mj-lt"/>
              </a:rPr>
              <a:t>* </a:t>
            </a:r>
            <a:r>
              <a:rPr lang="ru-RU" dirty="0" smtClean="0">
                <a:latin typeface="+mj-lt"/>
              </a:rPr>
              <a:t>    </a:t>
            </a:r>
            <a:r>
              <a:rPr lang="ru-RU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GraphQL </a:t>
            </a:r>
            <a:r>
              <a:rPr lang="ru-RU" dirty="0" smtClean="0">
                <a:latin typeface="+mj-lt"/>
              </a:rPr>
              <a:t>не имеет ничего общего с графовыми базами данных и базами данных вообще</a:t>
            </a:r>
            <a:endParaRPr lang="en-US" dirty="0" smtClean="0">
              <a:latin typeface="+mj-lt"/>
            </a:endParaRPr>
          </a:p>
          <a:p>
            <a:pPr algn="just"/>
            <a:r>
              <a:rPr lang="en-US" dirty="0" smtClean="0">
                <a:latin typeface="+mj-lt"/>
              </a:rPr>
              <a:t>**   </a:t>
            </a:r>
            <a:r>
              <a:rPr lang="ru-RU" dirty="0" smtClean="0">
                <a:latin typeface="+mj-lt"/>
              </a:rPr>
              <a:t>  кроме получения данных можно их менять (</a:t>
            </a:r>
            <a:r>
              <a:rPr lang="en-US" dirty="0" smtClean="0">
                <a:latin typeface="+mj-lt"/>
              </a:rPr>
              <a:t>mutation</a:t>
            </a:r>
            <a:r>
              <a:rPr lang="ru-RU" dirty="0" smtClean="0">
                <a:latin typeface="+mj-lt"/>
              </a:rPr>
              <a:t>) и подписываться на изменения </a:t>
            </a:r>
            <a:r>
              <a:rPr lang="en-US" dirty="0" smtClean="0">
                <a:latin typeface="+mj-lt"/>
              </a:rPr>
              <a:t>(subscription)</a:t>
            </a:r>
          </a:p>
          <a:p>
            <a:pPr algn="just"/>
            <a:r>
              <a:rPr lang="en-US" dirty="0" smtClean="0">
                <a:latin typeface="+mj-lt"/>
              </a:rPr>
              <a:t>*** 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строго говоря, не только синтаксиса, но и семантики, валидации, выполнения и т.п.</a:t>
            </a:r>
          </a:p>
          <a:p>
            <a:pPr algn="just"/>
            <a:r>
              <a:rPr lang="ru-RU" dirty="0" smtClean="0">
                <a:latin typeface="+mj-lt"/>
              </a:rPr>
              <a:t>**** </a:t>
            </a:r>
            <a:r>
              <a:rPr lang="ru-RU" dirty="0" err="1">
                <a:latin typeface="+mj-lt"/>
              </a:rPr>
              <a:t>GitHub</a:t>
            </a:r>
            <a:r>
              <a:rPr lang="ru-RU" dirty="0">
                <a:latin typeface="+mj-lt"/>
              </a:rPr>
              <a:t> использует GraphQL </a:t>
            </a:r>
            <a:r>
              <a:rPr lang="en-US" dirty="0">
                <a:latin typeface="+mj-lt"/>
              </a:rPr>
              <a:t>public </a:t>
            </a:r>
            <a:r>
              <a:rPr lang="ru-RU" dirty="0">
                <a:latin typeface="+mj-lt"/>
              </a:rPr>
              <a:t>API </a:t>
            </a:r>
            <a:r>
              <a:rPr lang="ru-RU" dirty="0" smtClean="0">
                <a:latin typeface="+mj-lt"/>
              </a:rPr>
              <a:t>v4 </a:t>
            </a:r>
            <a:r>
              <a:rPr lang="ru-RU" dirty="0">
                <a:latin typeface="+mj-lt"/>
              </a:rPr>
              <a:t>после REST API </a:t>
            </a:r>
            <a:r>
              <a:rPr lang="ru-RU" dirty="0" smtClean="0">
                <a:latin typeface="+mj-lt"/>
              </a:rPr>
              <a:t>v3</a:t>
            </a:r>
            <a:endParaRPr lang="ru-RU" dirty="0">
              <a:latin typeface="+mj-lt"/>
            </a:endParaRPr>
          </a:p>
          <a:p>
            <a:pPr algn="just"/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19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757808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Официальная спецификация</a:t>
            </a:r>
            <a:r>
              <a:rPr lang="en-US" sz="3200" dirty="0">
                <a:latin typeface="+mj-lt"/>
              </a:rPr>
              <a:t> GraphQL </a:t>
            </a:r>
            <a:r>
              <a:rPr lang="en-US" sz="3200" dirty="0">
                <a:latin typeface="+mj-lt"/>
                <a:hlinkClick r:id="rId2"/>
              </a:rPr>
              <a:t>https://github.com/graphql/graphql-spec</a:t>
            </a:r>
            <a:endParaRPr lang="ru-RU" sz="3200" dirty="0">
              <a:latin typeface="+mj-lt"/>
            </a:endParaRPr>
          </a:p>
          <a:p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55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52251" y="5474555"/>
            <a:ext cx="9797667" cy="766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4800" dirty="0" smtClean="0">
                <a:latin typeface="+mj-lt"/>
              </a:rPr>
              <a:t>Обзор концепции и возможностей</a:t>
            </a:r>
            <a:endParaRPr lang="ru-RU" sz="4800" dirty="0">
              <a:latin typeface="+mj-lt"/>
            </a:endParaRPr>
          </a:p>
        </p:txBody>
      </p:sp>
      <p:pic>
        <p:nvPicPr>
          <p:cNvPr id="6146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73" y="2557561"/>
            <a:ext cx="758824" cy="75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F2DD3B43-E200-4FDB-A552-1283BE3B5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6" y="1665955"/>
            <a:ext cx="6851918" cy="2542037"/>
          </a:xfrm>
          <a:prstGeom prst="rect">
            <a:avLst/>
          </a:prstGeom>
        </p:spPr>
      </p:pic>
      <p:pic>
        <p:nvPicPr>
          <p:cNvPr id="6150" name="Picture 6" descr="ÐÐ°ÑÑÐ¸Ð½ÐºÐ¸ Ð¿Ð¾ Ð·Ð°Ð¿ÑÐ¾ÑÑ graphql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697" y="1794987"/>
            <a:ext cx="3261749" cy="326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65234" y="231354"/>
            <a:ext cx="676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latin typeface="+mj-lt"/>
              </a:rPr>
              <a:t>Жизни нет без </a:t>
            </a:r>
            <a:r>
              <a:rPr lang="en-US" sz="4800" dirty="0" smtClean="0">
                <a:latin typeface="+mj-lt"/>
              </a:rPr>
              <a:t>GraphQL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25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20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838200" y="124350"/>
            <a:ext cx="10515600" cy="77628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GraphQL</a:t>
            </a:r>
            <a:r>
              <a:rPr lang="ru-RU" dirty="0" smtClean="0"/>
              <a:t> – довольно молодая технология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92893" y="900637"/>
            <a:ext cx="113146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Создан в </a:t>
            </a:r>
            <a:r>
              <a:rPr lang="ru-RU" sz="3200" dirty="0" err="1" smtClean="0">
                <a:latin typeface="+mj-lt"/>
              </a:rPr>
              <a:t>Facebook</a:t>
            </a:r>
            <a:r>
              <a:rPr lang="ru-RU" sz="3200" dirty="0" smtClean="0">
                <a:latin typeface="+mj-lt"/>
              </a:rPr>
              <a:t> как внутренняя разработка в </a:t>
            </a:r>
            <a:r>
              <a:rPr lang="ru-RU" sz="3200" b="1" dirty="0" smtClean="0">
                <a:latin typeface="Consolas" panose="020B0609020204030204" pitchFamily="49" charset="0"/>
              </a:rPr>
              <a:t>2012</a:t>
            </a:r>
            <a:r>
              <a:rPr lang="ru-RU" sz="3200" dirty="0" smtClean="0">
                <a:latin typeface="+mj-lt"/>
              </a:rPr>
              <a:t> году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Первая спецификация как открытого стандарта - </a:t>
            </a:r>
            <a:r>
              <a:rPr lang="ru-RU" sz="3200" b="1" dirty="0" smtClean="0">
                <a:latin typeface="Consolas" panose="020B0609020204030204" pitchFamily="49" charset="0"/>
              </a:rPr>
              <a:t>июль 2015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Пятая </a:t>
            </a:r>
            <a:r>
              <a:rPr lang="en-US" sz="3200" dirty="0" smtClean="0">
                <a:latin typeface="+mj-lt"/>
              </a:rPr>
              <a:t>release-</a:t>
            </a:r>
            <a:r>
              <a:rPr lang="ru-RU" sz="3200" dirty="0" smtClean="0">
                <a:latin typeface="+mj-lt"/>
              </a:rPr>
              <a:t>спецификация </a:t>
            </a:r>
            <a:r>
              <a:rPr lang="en-US" sz="3200" dirty="0">
                <a:latin typeface="+mj-lt"/>
              </a:rPr>
              <a:t>-</a:t>
            </a:r>
            <a:r>
              <a:rPr lang="ru-RU" sz="3200" dirty="0" smtClean="0">
                <a:latin typeface="+mj-lt"/>
              </a:rPr>
              <a:t> </a:t>
            </a:r>
            <a:r>
              <a:rPr lang="ru-RU" sz="3200" b="1" dirty="0" smtClean="0">
                <a:latin typeface="Consolas" panose="020B0609020204030204" pitchFamily="49" charset="0"/>
              </a:rPr>
              <a:t>июн</a:t>
            </a:r>
            <a:r>
              <a:rPr lang="ru-RU" sz="3200" b="1" dirty="0">
                <a:latin typeface="Consolas" panose="020B0609020204030204" pitchFamily="49" charset="0"/>
              </a:rPr>
              <a:t>ь</a:t>
            </a:r>
            <a:r>
              <a:rPr lang="ru-RU" sz="3200" b="1" dirty="0" smtClean="0">
                <a:latin typeface="Consolas" panose="020B0609020204030204" pitchFamily="49" charset="0"/>
              </a:rPr>
              <a:t> 2018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Перешёл под патронаж </a:t>
            </a:r>
            <a:r>
              <a:rPr lang="en-US" sz="3200" dirty="0" smtClean="0">
                <a:latin typeface="+mj-lt"/>
              </a:rPr>
              <a:t>GraphQL Foundation </a:t>
            </a:r>
            <a:r>
              <a:rPr lang="ru-RU" sz="3200" b="1" dirty="0">
                <a:latin typeface="Consolas" panose="020B0609020204030204" pitchFamily="49" charset="0"/>
              </a:rPr>
              <a:t>7 ноября </a:t>
            </a:r>
            <a:r>
              <a:rPr lang="ru-RU" sz="3200" b="1" dirty="0" smtClean="0">
                <a:latin typeface="Consolas" panose="020B0609020204030204" pitchFamily="49" charset="0"/>
              </a:rPr>
              <a:t>2018</a:t>
            </a:r>
            <a:endParaRPr lang="ru-RU" sz="3200" dirty="0" smtClean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</a:t>
            </a:r>
            <a:r>
              <a:rPr lang="en-US" sz="3200" dirty="0" smtClean="0">
                <a:latin typeface="+mj-lt"/>
              </a:rPr>
              <a:t>Working Draft</a:t>
            </a:r>
            <a:r>
              <a:rPr lang="ru-RU" sz="3200" dirty="0" smtClean="0">
                <a:latin typeface="+mj-lt"/>
              </a:rPr>
              <a:t> шестой спецификации </a:t>
            </a:r>
            <a:r>
              <a:rPr lang="en-US" sz="3200" dirty="0" smtClean="0">
                <a:latin typeface="+mj-lt"/>
              </a:rPr>
              <a:t>-</a:t>
            </a:r>
            <a:r>
              <a:rPr lang="ru-RU" sz="3200" dirty="0" smtClean="0">
                <a:latin typeface="+mj-lt"/>
              </a:rPr>
              <a:t> </a:t>
            </a:r>
            <a:r>
              <a:rPr lang="en-US" sz="3200" b="1" dirty="0" smtClean="0">
                <a:latin typeface="Consolas" panose="020B0609020204030204" pitchFamily="49" charset="0"/>
              </a:rPr>
              <a:t>11</a:t>
            </a:r>
            <a:r>
              <a:rPr lang="ru-RU" sz="3200" b="1" dirty="0" smtClean="0">
                <a:latin typeface="Consolas" panose="020B0609020204030204" pitchFamily="49" charset="0"/>
              </a:rPr>
              <a:t> ноября 2019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13151" y="1377863"/>
            <a:ext cx="25052" cy="5161049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1248" y="6156861"/>
            <a:ext cx="10546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j-lt"/>
              </a:rPr>
              <a:t>На 28 ноября 2019 технология проделала путь длиной 7 лет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360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269"/>
            <a:ext cx="10515600" cy="1123486"/>
          </a:xfrm>
        </p:spPr>
        <p:txBody>
          <a:bodyPr/>
          <a:lstStyle/>
          <a:p>
            <a:pPr algn="ctr"/>
            <a:r>
              <a:rPr lang="ru-RU" dirty="0" smtClean="0"/>
              <a:t>Основные характеристики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34792"/>
            <a:ext cx="10515600" cy="46632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+mj-lt"/>
              </a:rPr>
              <a:t>Open Source</a:t>
            </a:r>
            <a:r>
              <a:rPr lang="ru-RU" dirty="0" smtClean="0">
                <a:latin typeface="+mj-lt"/>
              </a:rPr>
              <a:t> – спецификация + реализации под популярные платформы</a:t>
            </a:r>
          </a:p>
          <a:p>
            <a:r>
              <a:rPr lang="ru-RU" dirty="0" smtClean="0">
                <a:latin typeface="+mj-lt"/>
              </a:rPr>
              <a:t>Кроссплатформенный язык*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Позволяет клиенту точно указать, какие данные ему нужны - клиент получает </a:t>
            </a:r>
            <a:r>
              <a:rPr lang="ru-RU" b="1" dirty="0" smtClean="0">
                <a:latin typeface="+mj-lt"/>
              </a:rPr>
              <a:t>ТОЛЬКО</a:t>
            </a:r>
            <a:r>
              <a:rPr lang="ru-RU" dirty="0" smtClean="0">
                <a:latin typeface="+mj-lt"/>
              </a:rPr>
              <a:t> то, что он заказал, и ничего больше</a:t>
            </a: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         </a:t>
            </a:r>
            <a:r>
              <a:rPr lang="en-US" dirty="0" smtClean="0">
                <a:latin typeface="+mj-lt"/>
              </a:rPr>
              <a:t> </a:t>
            </a:r>
            <a:r>
              <a:rPr lang="ru-RU" u="sng" dirty="0" smtClean="0">
                <a:latin typeface="+mj-lt"/>
              </a:rPr>
              <a:t>это значительно снижает объем передаваемого трафика</a:t>
            </a:r>
            <a:endParaRPr lang="en-US" u="sng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Облегчает агрегацию данных из нескольких источников, выступая в роли API Gateway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Использует систему типов для описания и валидации данных, множество типов составляет схему (</a:t>
            </a:r>
            <a:r>
              <a:rPr lang="en-US" dirty="0" smtClean="0">
                <a:latin typeface="+mj-lt"/>
              </a:rPr>
              <a:t>Schema, SDL</a:t>
            </a:r>
            <a:r>
              <a:rPr lang="ru-RU" dirty="0" smtClean="0">
                <a:latin typeface="+mj-lt"/>
              </a:rPr>
              <a:t>)</a:t>
            </a:r>
          </a:p>
          <a:p>
            <a:r>
              <a:rPr lang="ru-RU" dirty="0" smtClean="0">
                <a:latin typeface="+mj-lt"/>
              </a:rPr>
              <a:t>Позволяет гибко строить запросы, сохраняя при этом </a:t>
            </a:r>
            <a:r>
              <a:rPr lang="ru-RU" b="1" dirty="0" smtClean="0">
                <a:latin typeface="+mj-lt"/>
              </a:rPr>
              <a:t>жёстко формализованные</a:t>
            </a:r>
            <a:r>
              <a:rPr lang="ru-RU" dirty="0" smtClean="0">
                <a:latin typeface="+mj-lt"/>
              </a:rPr>
              <a:t> контракты</a:t>
            </a:r>
          </a:p>
          <a:p>
            <a:r>
              <a:rPr lang="ru-RU" dirty="0" smtClean="0">
                <a:latin typeface="+mj-lt"/>
              </a:rPr>
              <a:t>Схема (контракты) доступна через интроспекцию и может публиковаться</a:t>
            </a:r>
            <a:r>
              <a:rPr lang="en-US" dirty="0" smtClean="0">
                <a:latin typeface="+mj-lt"/>
              </a:rPr>
              <a:t>:</a:t>
            </a:r>
          </a:p>
          <a:p>
            <a:pPr lvl="1">
              <a:buFontTx/>
              <a:buChar char="-"/>
            </a:pPr>
            <a:r>
              <a:rPr lang="ru-RU" dirty="0" smtClean="0">
                <a:latin typeface="+mj-lt"/>
              </a:rPr>
              <a:t>для машинной обработки</a:t>
            </a:r>
          </a:p>
          <a:p>
            <a:pPr lvl="1">
              <a:buFontTx/>
              <a:buChar char="-"/>
            </a:pPr>
            <a:r>
              <a:rPr lang="ru-RU" dirty="0" smtClean="0">
                <a:latin typeface="+mj-lt"/>
              </a:rPr>
              <a:t>как часть документации, так как схема </a:t>
            </a:r>
            <a:r>
              <a:rPr lang="ru-RU" dirty="0" err="1" smtClean="0">
                <a:latin typeface="+mj-lt"/>
              </a:rPr>
              <a:t>самодокументируема</a:t>
            </a:r>
            <a:r>
              <a:rPr lang="ru-RU" dirty="0" smtClean="0">
                <a:latin typeface="+mj-lt"/>
              </a:rPr>
              <a:t>  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698062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* Основные клиенты - </a:t>
            </a:r>
            <a:r>
              <a:rPr lang="en-US" dirty="0">
                <a:latin typeface="+mj-lt"/>
              </a:rPr>
              <a:t>Apollo </a:t>
            </a:r>
            <a:r>
              <a:rPr lang="en-US" dirty="0" smtClean="0">
                <a:latin typeface="+mj-lt"/>
              </a:rPr>
              <a:t>Client</a:t>
            </a:r>
            <a:r>
              <a:rPr lang="ru-RU" dirty="0" smtClean="0">
                <a:latin typeface="+mj-lt"/>
              </a:rPr>
              <a:t> / </a:t>
            </a:r>
            <a:r>
              <a:rPr lang="en-US" dirty="0" smtClean="0">
                <a:latin typeface="+mj-lt"/>
              </a:rPr>
              <a:t>Relay</a:t>
            </a:r>
            <a:r>
              <a:rPr lang="ru-RU" dirty="0" smtClean="0">
                <a:latin typeface="+mj-lt"/>
              </a:rPr>
              <a:t>.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серверы доступны для многих языков, включая </a:t>
            </a:r>
            <a:r>
              <a:rPr lang="en-US" dirty="0">
                <a:latin typeface="+mj-lt"/>
              </a:rPr>
              <a:t>Haskell, </a:t>
            </a:r>
            <a:r>
              <a:rPr lang="en-US" dirty="0" smtClean="0">
                <a:latin typeface="+mj-lt"/>
              </a:rPr>
              <a:t>JavaScript, Perl, Python,</a:t>
            </a:r>
            <a:r>
              <a:rPr lang="en-US" dirty="0">
                <a:latin typeface="+mj-lt"/>
              </a:rPr>
              <a:t> Ruby, Java, C#, Scala, Go, </a:t>
            </a:r>
            <a:r>
              <a:rPr lang="en-US" dirty="0" smtClean="0">
                <a:latin typeface="+mj-lt"/>
              </a:rPr>
              <a:t>Elixir,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Erlang</a:t>
            </a:r>
            <a:r>
              <a:rPr lang="en-US" dirty="0">
                <a:latin typeface="+mj-lt"/>
              </a:rPr>
              <a:t>, PHP, </a:t>
            </a:r>
            <a:r>
              <a:rPr lang="en-US" dirty="0" smtClean="0">
                <a:latin typeface="+mj-lt"/>
              </a:rPr>
              <a:t>R</a:t>
            </a:r>
            <a:r>
              <a:rPr lang="ru-RU" dirty="0" smtClean="0">
                <a:latin typeface="+mj-lt"/>
              </a:rPr>
              <a:t> и</a:t>
            </a:r>
            <a:r>
              <a:rPr lang="en-US" dirty="0" smtClean="0">
                <a:latin typeface="+mj-lt"/>
              </a:rPr>
              <a:t> Clojure.</a:t>
            </a:r>
            <a:r>
              <a:rPr lang="ru-RU" dirty="0" smtClean="0">
                <a:latin typeface="+mj-lt"/>
              </a:rPr>
              <a:t> В основном применяется для разработки </a:t>
            </a:r>
            <a:r>
              <a:rPr lang="en-US" dirty="0" smtClean="0">
                <a:latin typeface="+mj-lt"/>
              </a:rPr>
              <a:t>Web API </a:t>
            </a:r>
            <a:r>
              <a:rPr lang="ru-RU" dirty="0" smtClean="0">
                <a:latin typeface="+mj-lt"/>
              </a:rPr>
              <a:t>с </a:t>
            </a:r>
            <a:r>
              <a:rPr lang="en-US" dirty="0" smtClean="0">
                <a:latin typeface="+mj-lt"/>
              </a:rPr>
              <a:t>HTTP </a:t>
            </a:r>
            <a:r>
              <a:rPr lang="ru-RU" dirty="0" smtClean="0">
                <a:latin typeface="+mj-lt"/>
              </a:rPr>
              <a:t>транспортом.</a:t>
            </a:r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00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255" y="0"/>
            <a:ext cx="10515600" cy="759000"/>
          </a:xfrm>
        </p:spPr>
        <p:txBody>
          <a:bodyPr/>
          <a:lstStyle/>
          <a:p>
            <a:pPr algn="ctr"/>
            <a:r>
              <a:rPr lang="en-US" dirty="0" smtClean="0"/>
              <a:t>GraphQL vs REST</a:t>
            </a:r>
            <a:endParaRPr lang="ru-RU" dirty="0"/>
          </a:p>
        </p:txBody>
      </p:sp>
      <p:pic>
        <p:nvPicPr>
          <p:cNvPr id="3074" name="Picture 2" descr="https://habrastorage.org/getpro/habr/post_images/da9/586/540/da9586540234becd1bd50f04e34beb7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6170" y="759000"/>
            <a:ext cx="6553501" cy="235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405999" y="866298"/>
            <a:ext cx="85399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REST - </a:t>
            </a:r>
            <a:r>
              <a:rPr lang="ru-RU" dirty="0" smtClean="0">
                <a:latin typeface="+mj-lt"/>
              </a:rPr>
              <a:t>много "глупых" </a:t>
            </a:r>
            <a:r>
              <a:rPr lang="en-US" dirty="0" smtClean="0">
                <a:latin typeface="+mj-lt"/>
              </a:rPr>
              <a:t>/ </a:t>
            </a:r>
            <a:r>
              <a:rPr lang="ru-RU" dirty="0" smtClean="0">
                <a:latin typeface="+mj-lt"/>
              </a:rPr>
              <a:t>"атомарных"</a:t>
            </a:r>
            <a:r>
              <a:rPr lang="en-US" dirty="0" smtClean="0">
                <a:latin typeface="+mj-lt"/>
              </a:rPr>
              <a:t>  endpoint'</a:t>
            </a:r>
            <a:r>
              <a:rPr lang="ru-RU" dirty="0" smtClean="0">
                <a:latin typeface="+mj-lt"/>
              </a:rPr>
              <a:t>ов: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Набор возвращаемых полей жестко задан</a:t>
            </a:r>
            <a:r>
              <a:rPr lang="en-US" dirty="0" smtClean="0">
                <a:latin typeface="+mj-lt"/>
              </a:rPr>
              <a:t> 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 при необходимости сам собирает (агрегирует) требуемый набор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Необходимость версионирования ресурсов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 не знает схему ресурсов (помогает </a:t>
            </a:r>
            <a:r>
              <a:rPr lang="en-US" dirty="0" smtClean="0">
                <a:latin typeface="+mj-lt"/>
              </a:rPr>
              <a:t>Swagger</a:t>
            </a:r>
            <a:r>
              <a:rPr lang="ru-RU" dirty="0" smtClean="0">
                <a:latin typeface="+mj-lt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Структура возврата может поменяться </a:t>
            </a:r>
            <a:r>
              <a:rPr lang="en-US" dirty="0" smtClean="0"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ошибки/проблемы производительности</a:t>
            </a:r>
          </a:p>
        </p:txBody>
      </p:sp>
      <p:pic>
        <p:nvPicPr>
          <p:cNvPr id="3076" name="Picture 4" descr="https://habrastorage.org/getpro/habr/post_images/4a9/7b0/503/4a97b0503004e8afb68c107aec64782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7100" y="3039761"/>
            <a:ext cx="5335360" cy="26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405999" y="3487466"/>
            <a:ext cx="8380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GraphQL -</a:t>
            </a:r>
            <a:r>
              <a:rPr lang="ru-RU" dirty="0" smtClean="0">
                <a:latin typeface="+mj-lt"/>
              </a:rPr>
              <a:t> один "умный"</a:t>
            </a:r>
            <a:r>
              <a:rPr lang="en-US" dirty="0" smtClean="0">
                <a:latin typeface="+mj-lt"/>
              </a:rPr>
              <a:t> / </a:t>
            </a:r>
            <a:r>
              <a:rPr lang="ru-RU" dirty="0" smtClean="0">
                <a:latin typeface="+mj-lt"/>
              </a:rPr>
              <a:t>"комплексный"</a:t>
            </a:r>
            <a:r>
              <a:rPr lang="en-US" dirty="0" smtClean="0">
                <a:latin typeface="+mj-lt"/>
              </a:rPr>
              <a:t> endpoint: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Определена схема возвращаемых данных, но не конечный набор полей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Унифицирует разнородную природу различных источников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Нет версионирования, есть </a:t>
            </a:r>
            <a:r>
              <a:rPr lang="en-US" dirty="0" smtClean="0">
                <a:latin typeface="+mj-lt"/>
              </a:rPr>
              <a:t>@deprecated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Клиенту известна полная схема всех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Структура возврата </a:t>
            </a:r>
            <a:r>
              <a:rPr lang="ru-RU" b="1" dirty="0" smtClean="0">
                <a:latin typeface="+mj-lt"/>
              </a:rPr>
              <a:t>не может </a:t>
            </a:r>
            <a:r>
              <a:rPr lang="ru-RU" dirty="0" smtClean="0">
                <a:latin typeface="+mj-lt"/>
              </a:rPr>
              <a:t>поменяться, она фиксирована </a:t>
            </a:r>
            <a:r>
              <a:rPr lang="ru-RU" b="1" dirty="0" smtClean="0">
                <a:latin typeface="+mj-lt"/>
              </a:rPr>
              <a:t>самим клиентом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093" y="5843154"/>
            <a:ext cx="12110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* Нужно заметить, что как параметризацию набора возвращаемых полей, так и </a:t>
            </a:r>
            <a:r>
              <a:rPr lang="en-US" dirty="0" smtClean="0">
                <a:latin typeface="+mj-lt"/>
              </a:rPr>
              <a:t>API Gateway</a:t>
            </a:r>
            <a:r>
              <a:rPr lang="ru-RU" dirty="0" smtClean="0">
                <a:latin typeface="+mj-lt"/>
              </a:rPr>
              <a:t>, средства документирования </a:t>
            </a:r>
            <a:r>
              <a:rPr lang="ru-RU" b="1" dirty="0" smtClean="0">
                <a:latin typeface="+mj-lt"/>
              </a:rPr>
              <a:t>можно</a:t>
            </a:r>
            <a:r>
              <a:rPr lang="ru-RU" dirty="0" smtClean="0">
                <a:latin typeface="+mj-lt"/>
              </a:rPr>
              <a:t> обеспечить и в рамках </a:t>
            </a:r>
            <a:r>
              <a:rPr lang="en-US" dirty="0" smtClean="0">
                <a:latin typeface="+mj-lt"/>
              </a:rPr>
              <a:t>REST</a:t>
            </a:r>
            <a:r>
              <a:rPr lang="ru-RU" dirty="0" smtClean="0">
                <a:latin typeface="+mj-lt"/>
              </a:rPr>
              <a:t>. Разница в том, что в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всё это – </a:t>
            </a:r>
            <a:r>
              <a:rPr lang="ru-RU" b="1" dirty="0" smtClean="0">
                <a:latin typeface="+mj-lt"/>
              </a:rPr>
              <a:t>сущность первого рода, предоставляемая из коробки</a:t>
            </a:r>
            <a:r>
              <a:rPr lang="ru-RU" dirty="0" smtClean="0">
                <a:latin typeface="+mj-lt"/>
              </a:rPr>
              <a:t>.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и </a:t>
            </a:r>
            <a:r>
              <a:rPr lang="en-US" dirty="0" smtClean="0">
                <a:latin typeface="+mj-lt"/>
              </a:rPr>
              <a:t>REST </a:t>
            </a:r>
            <a:r>
              <a:rPr lang="ru-RU" dirty="0" smtClean="0">
                <a:latin typeface="+mj-lt"/>
              </a:rPr>
              <a:t>могут сосуществовать в одном приложении, возможен плавный переход.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22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78904" y="3039761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78904" y="5734119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4608"/>
            <a:ext cx="10515600" cy="832022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Пример запроса </a:t>
            </a:r>
            <a:r>
              <a:rPr lang="en-US" dirty="0"/>
              <a:t>REST </a:t>
            </a:r>
            <a:r>
              <a:rPr lang="ru-RU" dirty="0" smtClean="0"/>
              <a:t>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7790" y="1870697"/>
            <a:ext cx="11481263" cy="498730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sz="1800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sz="1800" dirty="0" smtClean="0">
                <a:latin typeface="+mj-lt"/>
              </a:rPr>
              <a:t>А </a:t>
            </a:r>
            <a:r>
              <a:rPr lang="ru-RU" sz="1800" dirty="0" smtClean="0">
                <a:latin typeface="+mj-lt"/>
              </a:rPr>
              <a:t>вот так в </a:t>
            </a:r>
            <a:r>
              <a:rPr lang="en-US" sz="1800" dirty="0" smtClean="0">
                <a:latin typeface="+mj-lt"/>
              </a:rPr>
              <a:t>GraphQL:</a:t>
            </a:r>
            <a:endParaRPr lang="ru-RU" sz="1800" dirty="0">
              <a:latin typeface="+mj-lt"/>
            </a:endParaRP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user(id: </a:t>
            </a:r>
            <a:r>
              <a:rPr lang="en-US" sz="1800" b="1" dirty="0" smtClean="0">
                <a:latin typeface="Consolas" panose="020B0609020204030204" pitchFamily="49" charset="0"/>
              </a:rPr>
              <a:t>135) </a:t>
            </a: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id,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name,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err="1" smtClean="0">
                <a:latin typeface="Consolas" panose="020B0609020204030204" pitchFamily="49" charset="0"/>
              </a:rPr>
              <a:t>isViewer</a:t>
            </a:r>
            <a:r>
              <a:rPr lang="en-US" sz="1800" b="1" dirty="0" smtClean="0">
                <a:latin typeface="Consolas" panose="020B0609020204030204" pitchFamily="49" charset="0"/>
              </a:rPr>
              <a:t>,</a:t>
            </a:r>
            <a:endParaRPr lang="en-US" sz="1800" b="1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smtClean="0">
                <a:latin typeface="Consolas" panose="020B0609020204030204" pitchFamily="49" charset="0"/>
              </a:rPr>
              <a:t>avatar(size</a:t>
            </a:r>
            <a:r>
              <a:rPr lang="en-US" sz="1800" b="1" dirty="0">
                <a:latin typeface="Consolas" panose="020B0609020204030204" pitchFamily="49" charset="0"/>
              </a:rPr>
              <a:t>: 50</a:t>
            </a:r>
            <a:r>
              <a:rPr lang="en-US" sz="1800" b="1" dirty="0" smtClean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</a:t>
            </a:r>
            <a:r>
              <a:rPr lang="en-US" sz="1800" b="1" dirty="0" err="1">
                <a:latin typeface="Consolas" panose="020B0609020204030204" pitchFamily="49" charset="0"/>
              </a:rPr>
              <a:t>uri</a:t>
            </a:r>
            <a:r>
              <a:rPr lang="en-US" sz="1800" b="1" dirty="0">
                <a:latin typeface="Consolas" panose="020B0609020204030204" pitchFamily="49" charset="0"/>
              </a:rPr>
              <a:t>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width,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height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}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}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}</a:t>
            </a:r>
            <a:endParaRPr lang="ru-RU" sz="1800" b="1" dirty="0"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23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181602" y="2984228"/>
            <a:ext cx="6172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Вопросы к </a:t>
            </a:r>
            <a:r>
              <a:rPr lang="en-US" dirty="0" smtClean="0">
                <a:latin typeface="+mj-lt"/>
              </a:rPr>
              <a:t>REST: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 быть с вложенными объектами – 2,3…10 уровня?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 быть с параметризацией отдельных полей? Ведь </a:t>
            </a:r>
            <a:r>
              <a:rPr lang="ru-RU" dirty="0">
                <a:latin typeface="+mj-lt"/>
              </a:rPr>
              <a:t>п</a:t>
            </a:r>
            <a:r>
              <a:rPr lang="ru-RU" dirty="0" smtClean="0">
                <a:latin typeface="+mj-lt"/>
              </a:rPr>
              <a:t>араметры тоже могут быть объектами…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Какие символы выбирать в качестве разделителей?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Это что же, писать ещё один </a:t>
            </a:r>
            <a:r>
              <a:rPr lang="ru-RU" dirty="0" err="1" smtClean="0">
                <a:latin typeface="+mj-lt"/>
              </a:rPr>
              <a:t>парсер</a:t>
            </a:r>
            <a:r>
              <a:rPr lang="ru-RU" dirty="0" smtClean="0">
                <a:latin typeface="+mj-lt"/>
              </a:rPr>
              <a:t>?</a:t>
            </a:r>
            <a:endParaRPr lang="en-US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865" y="5710019"/>
            <a:ext cx="855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latin typeface="+mj-lt"/>
              </a:rPr>
              <a:t>Решаемы ли эти вопросы в </a:t>
            </a:r>
            <a:r>
              <a:rPr lang="en-US" dirty="0" smtClean="0">
                <a:latin typeface="+mj-lt"/>
              </a:rPr>
              <a:t>REST</a:t>
            </a:r>
            <a:r>
              <a:rPr lang="ru-RU" dirty="0" smtClean="0">
                <a:latin typeface="+mj-lt"/>
              </a:rPr>
              <a:t>? Конечно!</a:t>
            </a:r>
          </a:p>
          <a:p>
            <a:pPr algn="r"/>
            <a:r>
              <a:rPr lang="ru-RU" dirty="0" smtClean="0">
                <a:latin typeface="+mj-lt"/>
              </a:rPr>
              <a:t>Но хочется ли их решать (снова)? Вряд ли…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дает ответы и готовое решение.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8099" y="1162074"/>
            <a:ext cx="1186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Так это может выглядеть в </a:t>
            </a:r>
            <a:r>
              <a:rPr lang="en-US" dirty="0">
                <a:latin typeface="+mj-lt"/>
              </a:rPr>
              <a:t>REST:</a:t>
            </a:r>
          </a:p>
          <a:p>
            <a:pPr algn="just"/>
            <a:r>
              <a:rPr lang="en-US" b="1" dirty="0">
                <a:latin typeface="Consolas" panose="020B0609020204030204" pitchFamily="49" charset="0"/>
              </a:rPr>
              <a:t>GET /users/135?fields=id,name,isViewer,avatar__size__50,avatar.uri,avatar.width,avatar.height</a:t>
            </a:r>
            <a:endParaRPr lang="ru-RU" b="1" dirty="0">
              <a:latin typeface="Consolas" panose="020B0609020204030204" pitchFamily="49" charset="0"/>
            </a:endParaRPr>
          </a:p>
          <a:p>
            <a:pPr algn="just"/>
            <a:endParaRPr lang="en-US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8100" y="653581"/>
            <a:ext cx="1136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Задача – получить с сервера некоторый ресурс так, чтобы получить лишь указанное подмножество всех полей</a:t>
            </a:r>
            <a:r>
              <a:rPr lang="en-US" dirty="0">
                <a:latin typeface="+mj-lt"/>
              </a:rPr>
              <a:t>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68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521" y="0"/>
            <a:ext cx="1090895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GraphQL </a:t>
            </a:r>
            <a:r>
              <a:rPr lang="ru-RU" dirty="0" smtClean="0"/>
              <a:t>– клиент ориентированный подход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1520" y="1405496"/>
            <a:ext cx="10850263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Важно понимать, что в фокусе всей технологии находится именно клиент, </a:t>
            </a:r>
            <a:r>
              <a:rPr lang="ru-RU" b="1" dirty="0" smtClean="0">
                <a:latin typeface="+mj-lt"/>
              </a:rPr>
              <a:t>потребляющий</a:t>
            </a:r>
            <a:r>
              <a:rPr lang="ru-RU" dirty="0" smtClean="0">
                <a:latin typeface="+mj-lt"/>
              </a:rPr>
              <a:t> данные. Всё направлено на то, чтобы клиенту было как можно более комфортно и эффективно потреблять информацию – ту, что интересует именно его, а не ту, которую захотел предоставить сервер.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При этом вся тяжесть и сложность реализации соответствующих спецификаций ложится на сервер, построенный на той или иной платформе.</a:t>
            </a:r>
          </a:p>
          <a:p>
            <a:pPr marL="0" indent="0" algn="just">
              <a:buNone/>
            </a:pPr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По трудозатратам реализовать </a:t>
            </a:r>
            <a:r>
              <a:rPr lang="en-US" dirty="0" smtClean="0">
                <a:latin typeface="+mj-lt"/>
              </a:rPr>
              <a:t>GraphQL</a:t>
            </a:r>
            <a:r>
              <a:rPr lang="ru-RU" dirty="0" smtClean="0">
                <a:latin typeface="+mj-lt"/>
              </a:rPr>
              <a:t>-сервер </a:t>
            </a:r>
            <a:r>
              <a:rPr lang="ru-RU" b="1" dirty="0" smtClean="0">
                <a:latin typeface="+mj-lt"/>
              </a:rPr>
              <a:t>гораздо</a:t>
            </a:r>
            <a:r>
              <a:rPr lang="ru-RU" dirty="0" smtClean="0">
                <a:latin typeface="+mj-lt"/>
              </a:rPr>
              <a:t> сложнее, чем соответствующий клиент.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70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686"/>
          </a:xfrm>
        </p:spPr>
        <p:txBody>
          <a:bodyPr/>
          <a:lstStyle/>
          <a:p>
            <a:pPr algn="ctr"/>
            <a:r>
              <a:rPr lang="ru-RU" dirty="0" smtClean="0"/>
              <a:t>Вопросы за рамками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941" y="804133"/>
            <a:ext cx="11409405" cy="479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Следующие вопросы находятся за рамками* непосредственно спецификации самого GraphQL: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Конкретный вид транспорта (</a:t>
            </a:r>
            <a:r>
              <a:rPr lang="en-US" dirty="0" smtClean="0">
                <a:latin typeface="+mj-lt"/>
              </a:rPr>
              <a:t>HTTP, TCP, AMQP, JMS, </a:t>
            </a:r>
            <a:r>
              <a:rPr lang="ru-RU" dirty="0" smtClean="0">
                <a:latin typeface="+mj-lt"/>
              </a:rPr>
              <a:t>голубиная почта,</a:t>
            </a:r>
            <a:r>
              <a:rPr lang="en-US" dirty="0" smtClean="0">
                <a:latin typeface="+mj-lt"/>
              </a:rPr>
              <a:t> …)</a:t>
            </a:r>
          </a:p>
          <a:p>
            <a:pPr algn="just">
              <a:buFontTx/>
              <a:buChar char="-"/>
            </a:pPr>
            <a:r>
              <a:rPr lang="ru-RU" dirty="0" smtClean="0">
                <a:latin typeface="+mj-lt"/>
              </a:rPr>
              <a:t>Аутентификация/авторизация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Контроль потребляемых клиентом/сервером ресурсов</a:t>
            </a:r>
            <a:r>
              <a:rPr lang="en-US" dirty="0" smtClean="0">
                <a:latin typeface="+mj-lt"/>
              </a:rPr>
              <a:t> (rate limiting)</a:t>
            </a:r>
            <a:endParaRPr lang="ru-RU" dirty="0" smtClean="0">
              <a:latin typeface="+mj-lt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+mj-lt"/>
              </a:rPr>
              <a:t>Paging – </a:t>
            </a:r>
            <a:r>
              <a:rPr lang="ru-RU" dirty="0" smtClean="0">
                <a:latin typeface="+mj-lt"/>
              </a:rPr>
              <a:t>постраничная разбивка результатов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Интернационализация / локализация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Передача файлов и бинарных данных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Кеширование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941" y="6153664"/>
            <a:ext cx="1097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*</a:t>
            </a:r>
            <a:r>
              <a:rPr lang="ru-RU" dirty="0" smtClean="0">
                <a:latin typeface="+mj-lt"/>
              </a:rPr>
              <a:t>но которые тем не менее достаточно </a:t>
            </a:r>
            <a:r>
              <a:rPr lang="ru-RU" b="1" dirty="0" smtClean="0">
                <a:latin typeface="+mj-lt"/>
              </a:rPr>
              <a:t>хорошо проработаны </a:t>
            </a:r>
            <a:r>
              <a:rPr lang="ru-RU" dirty="0" smtClean="0">
                <a:latin typeface="+mj-lt"/>
              </a:rPr>
              <a:t>средствами вокруг спецификации GraphQL</a:t>
            </a:r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88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Основные строительные блоки </a:t>
            </a:r>
            <a:r>
              <a:rPr lang="en-US" sz="4400" dirty="0" smtClean="0">
                <a:latin typeface="+mj-lt"/>
              </a:rPr>
              <a:t>GraphQL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5546"/>
          </a:xfrm>
        </p:spPr>
        <p:txBody>
          <a:bodyPr/>
          <a:lstStyle/>
          <a:p>
            <a:pPr algn="ctr"/>
            <a:r>
              <a:rPr lang="ru-RU" dirty="0" smtClean="0"/>
              <a:t>Составляющие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820777" y="678092"/>
            <a:ext cx="8923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Будут затронуты лишь основные вопросы, больше информации на 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  <a:hlinkClick r:id="rId2"/>
              </a:rPr>
              <a:t>https://graphql.org/learn/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и странице спецификации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  <a:hlinkClick r:id="rId3"/>
              </a:rPr>
              <a:t>https://graphql.github.io/graphql-spec/</a:t>
            </a:r>
            <a:endParaRPr lang="ru-RU" sz="2400" dirty="0">
              <a:latin typeface="+mj-lt"/>
            </a:endParaRPr>
          </a:p>
          <a:p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828876" y="2335276"/>
            <a:ext cx="9915324" cy="438864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ru-RU" sz="24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400" dirty="0" smtClean="0"/>
          </a:p>
          <a:p>
            <a:pPr marL="0" indent="0">
              <a:lnSpc>
                <a:spcPct val="100000"/>
              </a:lnSpc>
              <a:buNone/>
            </a:pPr>
            <a:endParaRPr lang="ru-RU" sz="2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125478" y="2029999"/>
            <a:ext cx="194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О чем поговорим</a:t>
            </a:r>
            <a:endParaRPr lang="ru-RU" b="1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 flipV="1">
            <a:off x="329514" y="1944594"/>
            <a:ext cx="11024286" cy="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45177"/>
              </p:ext>
            </p:extLst>
          </p:nvPr>
        </p:nvGraphicFramePr>
        <p:xfrm>
          <a:off x="1569012" y="2399331"/>
          <a:ext cx="9426951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615"/>
                <a:gridCol w="6341336"/>
              </a:tblGrid>
              <a:tr h="31614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+mj-lt"/>
                        </a:rPr>
                        <a:t>Строительный</a:t>
                      </a:r>
                      <a:r>
                        <a:rPr lang="ru-RU" baseline="0" dirty="0" smtClean="0">
                          <a:latin typeface="+mj-lt"/>
                        </a:rPr>
                        <a:t> блок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+mj-lt"/>
                        </a:rPr>
                        <a:t>Описание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16149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Query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Запросы к </a:t>
                      </a:r>
                      <a:r>
                        <a:rPr lang="en-US" dirty="0" smtClean="0">
                          <a:latin typeface="+mj-lt"/>
                        </a:rPr>
                        <a:t>GraphQL</a:t>
                      </a:r>
                      <a:r>
                        <a:rPr lang="ru-RU" baseline="0" dirty="0" smtClean="0">
                          <a:latin typeface="+mj-lt"/>
                        </a:rPr>
                        <a:t> серверу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16149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Field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Поля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r>
                        <a:rPr lang="ru-RU" dirty="0" smtClean="0">
                          <a:latin typeface="+mj-lt"/>
                        </a:rPr>
                        <a:t>данных</a:t>
                      </a:r>
                      <a:r>
                        <a:rPr lang="en-US" dirty="0" smtClean="0">
                          <a:latin typeface="+mj-lt"/>
                        </a:rPr>
                        <a:t> – </a:t>
                      </a:r>
                      <a:r>
                        <a:rPr lang="ru-RU" dirty="0" smtClean="0">
                          <a:latin typeface="+mj-lt"/>
                        </a:rPr>
                        <a:t>то, что запрашивается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Type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Типы данных в </a:t>
                      </a:r>
                      <a:r>
                        <a:rPr lang="en-US" dirty="0" smtClean="0">
                          <a:latin typeface="+mj-lt"/>
                        </a:rPr>
                        <a:t>GraphQL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SDL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j-lt"/>
                        </a:rPr>
                        <a:t>Schema Definition Language</a:t>
                      </a:r>
                      <a:r>
                        <a:rPr lang="ru-RU" sz="1800" dirty="0" smtClean="0">
                          <a:latin typeface="+mj-lt"/>
                        </a:rPr>
                        <a:t> (аналог </a:t>
                      </a:r>
                      <a:r>
                        <a:rPr lang="en-US" sz="1800" dirty="0" smtClean="0">
                          <a:latin typeface="+mj-lt"/>
                        </a:rPr>
                        <a:t>WSDL </a:t>
                      </a:r>
                      <a:r>
                        <a:rPr lang="ru-RU" sz="1800" dirty="0" smtClean="0">
                          <a:latin typeface="+mj-lt"/>
                        </a:rPr>
                        <a:t>для </a:t>
                      </a:r>
                      <a:r>
                        <a:rPr lang="en-US" sz="1800" dirty="0" smtClean="0">
                          <a:latin typeface="+mj-lt"/>
                        </a:rPr>
                        <a:t>GraphQL</a:t>
                      </a:r>
                      <a:r>
                        <a:rPr lang="ru-RU" sz="1800" dirty="0" smtClean="0">
                          <a:latin typeface="+mj-lt"/>
                        </a:rPr>
                        <a:t>)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Argument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Аргументы полей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Alias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Псевдонимы полей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Mutation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Мутации – способ изменения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Subscription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Подписки на изменения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Resolver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Выполняют</a:t>
                      </a:r>
                      <a:r>
                        <a:rPr lang="ru-RU" baseline="0" dirty="0" smtClean="0">
                          <a:latin typeface="+mj-lt"/>
                        </a:rPr>
                        <a:t> реальную работу по получению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nsolas" panose="020B0609020204030204" pitchFamily="49" charset="0"/>
                        </a:rPr>
                        <a:t>Directive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Директивы –</a:t>
                      </a:r>
                      <a:r>
                        <a:rPr lang="ru-RU" baseline="0" dirty="0" smtClean="0">
                          <a:latin typeface="+mj-lt"/>
                        </a:rPr>
                        <a:t> декларация произвольной метаинформации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5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749147"/>
          </a:xfrm>
        </p:spPr>
        <p:txBody>
          <a:bodyPr/>
          <a:lstStyle/>
          <a:p>
            <a:pPr algn="ctr"/>
            <a:r>
              <a:rPr lang="en-US" dirty="0" smtClean="0"/>
              <a:t>Queries</a:t>
            </a:r>
            <a:r>
              <a:rPr lang="ru-RU" dirty="0" smtClean="0"/>
              <a:t> - запросы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76939" y="79516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query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50A14F"/>
                </a:solidFill>
                <a:effectLst/>
                <a:latin typeface="Menlo"/>
              </a:rPr>
              <a:t>stuff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}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007176" y="795167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query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stuff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50A14F"/>
                </a:solidFill>
                <a:effectLst/>
                <a:latin typeface="Menlo"/>
              </a:rPr>
              <a:t>eggs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shirt pizza } }</a:t>
            </a: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703"/>
            <a:ext cx="6057958" cy="32252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096" y="1472038"/>
            <a:ext cx="385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Структура запроса </a:t>
            </a:r>
            <a:r>
              <a:rPr lang="en-US" sz="2400" dirty="0" smtClean="0">
                <a:latin typeface="+mj-lt"/>
              </a:rPr>
              <a:t>GraphQL: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097" y="795167"/>
            <a:ext cx="34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Query – </a:t>
            </a:r>
            <a:r>
              <a:rPr lang="ru-RU" dirty="0" smtClean="0">
                <a:latin typeface="+mj-lt"/>
              </a:rPr>
              <a:t>аналогия </a:t>
            </a:r>
            <a:r>
              <a:rPr lang="en-US" dirty="0" smtClean="0">
                <a:latin typeface="+mj-lt"/>
              </a:rPr>
              <a:t>GET </a:t>
            </a:r>
            <a:r>
              <a:rPr lang="ru-RU" dirty="0" smtClean="0">
                <a:latin typeface="+mj-lt"/>
              </a:rPr>
              <a:t>для </a:t>
            </a:r>
            <a:r>
              <a:rPr lang="en-US" dirty="0" smtClean="0">
                <a:latin typeface="+mj-lt"/>
              </a:rPr>
              <a:t>REST: </a:t>
            </a:r>
            <a:endParaRPr lang="ru-RU" dirty="0">
              <a:latin typeface="+mj-lt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28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962016" y="795167"/>
            <a:ext cx="304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и</a:t>
            </a:r>
            <a:r>
              <a:rPr lang="ru-RU" dirty="0" smtClean="0">
                <a:latin typeface="+mj-lt"/>
              </a:rPr>
              <a:t> имеет вложенную природу</a:t>
            </a:r>
            <a:endParaRPr lang="ru-RU" dirty="0">
              <a:latin typeface="+mj-lt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5834011" y="328468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446763" y="3681292"/>
            <a:ext cx="2994436" cy="110168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3729790" y="4047469"/>
            <a:ext cx="187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11FF"/>
                </a:solidFill>
              </a:rPr>
              <a:t>Selection set</a:t>
            </a:r>
            <a:endParaRPr lang="ru-RU" dirty="0">
              <a:solidFill>
                <a:srgbClr val="9E11FF"/>
              </a:solidFill>
            </a:endParaRPr>
          </a:p>
        </p:txBody>
      </p:sp>
      <p:cxnSp>
        <p:nvCxnSpPr>
          <p:cNvPr id="31" name="Прямая соединительная линия 30"/>
          <p:cNvCxnSpPr>
            <a:endCxn id="26" idx="3"/>
          </p:cNvCxnSpPr>
          <p:nvPr/>
        </p:nvCxnSpPr>
        <p:spPr>
          <a:xfrm flipH="1">
            <a:off x="3441199" y="4232135"/>
            <a:ext cx="26655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634050" y="4047469"/>
            <a:ext cx="683046" cy="36933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TextBox 32"/>
          <p:cNvSpPr txBox="1"/>
          <p:nvPr/>
        </p:nvSpPr>
        <p:spPr>
          <a:xfrm>
            <a:off x="1590366" y="4047469"/>
            <a:ext cx="187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11FF"/>
                </a:solidFill>
              </a:rPr>
              <a:t>Scalar field</a:t>
            </a:r>
            <a:endParaRPr lang="ru-RU" dirty="0">
              <a:solidFill>
                <a:srgbClr val="9E11FF"/>
              </a:solidFill>
            </a:endParaRP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 flipH="1">
            <a:off x="1317096" y="4232135"/>
            <a:ext cx="26655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7496196" y="1933703"/>
            <a:ext cx="49720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b="1" dirty="0" smtClean="0">
                <a:solidFill>
                  <a:srgbClr val="383A4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posts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комментарий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: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это массив</a:t>
            </a:r>
          </a:p>
          <a:p>
            <a:r>
              <a:rPr lang="ru-RU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title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author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мы может пойти глубже</a:t>
            </a:r>
          </a:p>
          <a:p>
            <a:r>
              <a:rPr lang="ru-RU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avatarUrl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profileUrl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6225" y="1472038"/>
            <a:ext cx="395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Пример запроса </a:t>
            </a:r>
            <a:r>
              <a:rPr lang="en-US" sz="2400" dirty="0" smtClean="0">
                <a:latin typeface="+mj-lt"/>
              </a:rPr>
              <a:t>GraphQL:</a:t>
            </a:r>
            <a:endParaRPr lang="ru-RU" sz="2400" dirty="0">
              <a:latin typeface="+mj-lt"/>
            </a:endParaRPr>
          </a:p>
        </p:txBody>
      </p:sp>
      <p:cxnSp>
        <p:nvCxnSpPr>
          <p:cNvPr id="40" name="Прямая со стрелкой 39"/>
          <p:cNvCxnSpPr>
            <a:stCxn id="49" idx="0"/>
          </p:cNvCxnSpPr>
          <p:nvPr/>
        </p:nvCxnSpPr>
        <p:spPr>
          <a:xfrm flipV="1">
            <a:off x="7759811" y="3352800"/>
            <a:ext cx="308154" cy="218448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48" idx="0"/>
          </p:cNvCxnSpPr>
          <p:nvPr/>
        </p:nvCxnSpPr>
        <p:spPr>
          <a:xfrm flipH="1" flipV="1">
            <a:off x="9409054" y="4232135"/>
            <a:ext cx="1402110" cy="130775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39564" y="5539888"/>
            <a:ext cx="2743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j-lt"/>
              </a:rPr>
              <a:t>Простые поля</a:t>
            </a:r>
            <a:endParaRPr lang="ru-RU" sz="32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42248" y="5537288"/>
            <a:ext cx="3035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+mj-lt"/>
              </a:rPr>
              <a:t>Составные поля</a:t>
            </a:r>
            <a:endParaRPr lang="ru-RU" sz="3200" dirty="0">
              <a:latin typeface="+mj-lt"/>
            </a:endParaRPr>
          </a:p>
        </p:txBody>
      </p:sp>
      <p:cxnSp>
        <p:nvCxnSpPr>
          <p:cNvPr id="52" name="Прямая со стрелкой 51"/>
          <p:cNvCxnSpPr>
            <a:stCxn id="49" idx="0"/>
          </p:cNvCxnSpPr>
          <p:nvPr/>
        </p:nvCxnSpPr>
        <p:spPr>
          <a:xfrm flipV="1">
            <a:off x="7759811" y="2566930"/>
            <a:ext cx="148980" cy="297035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48" idx="0"/>
          </p:cNvCxnSpPr>
          <p:nvPr/>
        </p:nvCxnSpPr>
        <p:spPr>
          <a:xfrm flipH="1" flipV="1">
            <a:off x="9540988" y="3800819"/>
            <a:ext cx="1270176" cy="173906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 flipH="1" flipV="1">
            <a:off x="6211957" y="1371601"/>
            <a:ext cx="33288" cy="512859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6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3" grpId="0"/>
      <p:bldP spid="26" grpId="0" animBg="1"/>
      <p:bldP spid="27" grpId="0"/>
      <p:bldP spid="32" grpId="0" animBg="1"/>
      <p:bldP spid="33" grpId="0"/>
      <p:bldP spid="35" grpId="0"/>
      <p:bldP spid="36" grpId="0"/>
      <p:bldP spid="48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4133" y="1"/>
            <a:ext cx="10515600" cy="837282"/>
          </a:xfrm>
        </p:spPr>
        <p:txBody>
          <a:bodyPr/>
          <a:lstStyle/>
          <a:p>
            <a:pPr algn="ctr"/>
            <a:r>
              <a:rPr lang="en-US" dirty="0" smtClean="0"/>
              <a:t>Fields - </a:t>
            </a:r>
            <a:r>
              <a:rPr lang="ru-RU" dirty="0" smtClean="0"/>
              <a:t>поля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1820" y="593556"/>
            <a:ext cx="11732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Просто говоря, весь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состоит в том, чтобы запросить определенные поля у нужных объектов. Поля возвращаются в ответе в формате </a:t>
            </a:r>
            <a:r>
              <a:rPr lang="en-US" sz="2400" dirty="0" smtClean="0">
                <a:latin typeface="+mj-lt"/>
              </a:rPr>
              <a:t>JSON.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820" y="3246643"/>
            <a:ext cx="11732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>
                <a:latin typeface="+mj-lt"/>
              </a:rPr>
              <a:t>Запрос имеет точно такую же форму как и результат </a:t>
            </a:r>
            <a:r>
              <a:rPr lang="ru-RU" sz="2400" dirty="0" smtClean="0">
                <a:latin typeface="+mj-lt"/>
              </a:rPr>
              <a:t>(</a:t>
            </a:r>
            <a:r>
              <a:rPr lang="en-US" sz="2400" dirty="0" smtClean="0">
                <a:latin typeface="+mj-lt"/>
              </a:rPr>
              <a:t>data – </a:t>
            </a:r>
            <a:r>
              <a:rPr lang="ru-RU" sz="2400" dirty="0" smtClean="0">
                <a:latin typeface="+mj-lt"/>
              </a:rPr>
              <a:t>объект-контейнер, ещё есть </a:t>
            </a:r>
            <a:r>
              <a:rPr lang="en-US" sz="2400" dirty="0" smtClean="0">
                <a:latin typeface="+mj-lt"/>
              </a:rPr>
              <a:t>errors)</a:t>
            </a:r>
            <a:r>
              <a:rPr lang="ru-RU" sz="2400" dirty="0" smtClean="0">
                <a:latin typeface="+mj-lt"/>
              </a:rPr>
              <a:t>.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Поле может быть массивом. </a:t>
            </a:r>
            <a:endParaRPr lang="ru-RU" sz="2400" dirty="0">
              <a:latin typeface="+mj-lt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29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70070" y="196070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820" y="5058666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7632" y="1996717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7632" y="504211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9748" y="1627052"/>
            <a:ext cx="1287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14657" y="1215318"/>
            <a:ext cx="3084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4892" y="4272677"/>
            <a:ext cx="35206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это комментарий</a:t>
            </a:r>
          </a:p>
          <a:p>
            <a:r>
              <a:rPr lang="ru-RU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friends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65193" y="3734067"/>
            <a:ext cx="4926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friends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[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 smtClean="0">
                <a:latin typeface="Consolas" panose="020B0609020204030204" pitchFamily="49" charset="0"/>
              </a:rPr>
              <a:t>": 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 },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 smtClean="0">
                <a:latin typeface="Consolas" panose="020B0609020204030204" pitchFamily="49" charset="0"/>
              </a:rPr>
              <a:t>": 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Han Solo</a:t>
            </a:r>
            <a:r>
              <a:rPr lang="en-US" b="1" dirty="0" smtClean="0">
                <a:latin typeface="Consolas" panose="020B0609020204030204" pitchFamily="49" charset="0"/>
              </a:rPr>
              <a:t>" }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latin typeface="Consolas" panose="020B0609020204030204" pitchFamily="49" charset="0"/>
              </a:rPr>
              <a:t>]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4247220" y="4104255"/>
            <a:ext cx="3762043" cy="937863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197454" y="3255823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7" idx="3"/>
          </p:cNvCxnSpPr>
          <p:nvPr/>
        </p:nvCxnSpPr>
        <p:spPr>
          <a:xfrm flipH="1">
            <a:off x="3046791" y="2365716"/>
            <a:ext cx="388388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3046790" y="2089749"/>
            <a:ext cx="388387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09317" y="1912833"/>
            <a:ext cx="224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</a:t>
            </a:r>
            <a:r>
              <a:rPr lang="ru-RU" dirty="0" smtClean="0">
                <a:latin typeface="+mj-lt"/>
              </a:rPr>
              <a:t>одительское поле</a:t>
            </a:r>
            <a:endParaRPr lang="ru-RU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9317" y="2181050"/>
            <a:ext cx="224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д</a:t>
            </a:r>
            <a:r>
              <a:rPr lang="ru-RU" dirty="0" smtClean="0">
                <a:latin typeface="+mj-lt"/>
              </a:rPr>
              <a:t>очернее поле</a:t>
            </a:r>
            <a:endParaRPr lang="ru-RU" dirty="0">
              <a:latin typeface="+mj-lt"/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>
            <a:off x="3389960" y="5840744"/>
            <a:ext cx="388387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14251" y="5637264"/>
            <a:ext cx="355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п</a:t>
            </a:r>
            <a:r>
              <a:rPr lang="ru-RU" dirty="0" smtClean="0">
                <a:latin typeface="+mj-lt"/>
              </a:rPr>
              <a:t>оле 3-его уровня вложенности</a:t>
            </a:r>
            <a:endParaRPr lang="ru-RU" dirty="0">
              <a:latin typeface="+mj-lt"/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V="1">
            <a:off x="3624985" y="4011077"/>
            <a:ext cx="1244470" cy="844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5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0" grpId="0"/>
      <p:bldP spid="11" grpId="0"/>
      <p:bldP spid="12" grpId="0"/>
      <p:bldP spid="7" grpId="0"/>
      <p:bldP spid="13" grpId="0"/>
      <p:bldP spid="14" grpId="0"/>
      <p:bldP spid="15" grpId="0"/>
      <p:bldP spid="21" grpId="0"/>
      <p:bldP spid="26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251" y="58157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Чего </a:t>
            </a:r>
            <a:r>
              <a:rPr lang="ru-RU" sz="5400" b="1" dirty="0" smtClean="0"/>
              <a:t>не будет </a:t>
            </a:r>
            <a:r>
              <a:rPr lang="ru-RU" dirty="0" smtClean="0"/>
              <a:t>в этой презентации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7251" y="1792688"/>
            <a:ext cx="10515600" cy="3776105"/>
          </a:xfrm>
        </p:spPr>
        <p:txBody>
          <a:bodyPr>
            <a:normAutofit fontScale="92500"/>
          </a:bodyPr>
          <a:lstStyle/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Сложных концепций, выходящих за базовый уровень языка</a:t>
            </a:r>
          </a:p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Подробностей механизмов работы описываемых технологий</a:t>
            </a:r>
          </a:p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Особенностей реализации на различных платформах</a:t>
            </a:r>
          </a:p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Исходного кода</a:t>
            </a:r>
          </a:p>
          <a:p>
            <a:pPr algn="just">
              <a:lnSpc>
                <a:spcPct val="170000"/>
              </a:lnSpc>
            </a:pPr>
            <a:endParaRPr lang="ru-RU" dirty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989364" y="6171684"/>
            <a:ext cx="613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+mj-lt"/>
              </a:rPr>
              <a:t>будет </a:t>
            </a:r>
            <a:r>
              <a:rPr lang="ru-RU" dirty="0">
                <a:latin typeface="+mj-lt"/>
              </a:rPr>
              <a:t>только </a:t>
            </a:r>
            <a:r>
              <a:rPr lang="ru-RU" dirty="0" smtClean="0">
                <a:latin typeface="+mj-lt"/>
              </a:rPr>
              <a:t>немного примеров </a:t>
            </a:r>
            <a:r>
              <a:rPr lang="en-US" dirty="0" smtClean="0">
                <a:latin typeface="+mj-lt"/>
              </a:rPr>
              <a:t>GraphQL</a:t>
            </a:r>
            <a:r>
              <a:rPr lang="ru-RU" dirty="0" smtClean="0">
                <a:latin typeface="+mj-lt"/>
              </a:rPr>
              <a:t> запросов и их схем</a:t>
            </a:r>
          </a:p>
        </p:txBody>
      </p:sp>
      <p:pic>
        <p:nvPicPr>
          <p:cNvPr id="9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09" y="6166874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4231"/>
          </a:xfrm>
        </p:spPr>
        <p:txBody>
          <a:bodyPr/>
          <a:lstStyle/>
          <a:p>
            <a:pPr algn="ctr"/>
            <a:r>
              <a:rPr lang="en-US" dirty="0" smtClean="0"/>
              <a:t>Types - </a:t>
            </a:r>
            <a:r>
              <a:rPr lang="ru-RU" dirty="0" smtClean="0"/>
              <a:t>система типов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27112" y="804231"/>
            <a:ext cx="111821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+mj-lt"/>
              </a:rPr>
              <a:t>Поля в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существуют не сами по себе, а в рамках некоторого типа, то есть поле принадлежит типу.</a:t>
            </a:r>
          </a:p>
          <a:p>
            <a:pPr algn="just"/>
            <a:r>
              <a:rPr lang="ru-RU" sz="2000" dirty="0" smtClean="0">
                <a:latin typeface="+mj-lt"/>
              </a:rPr>
              <a:t>Всего существует 8 типов полей, из которых 2 – специальные типы-модификаторы:</a:t>
            </a: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Scalar</a:t>
            </a:r>
            <a:r>
              <a:rPr lang="en-US" sz="2000" dirty="0" smtClean="0">
                <a:latin typeface="+mj-lt"/>
              </a:rPr>
              <a:t> – </a:t>
            </a:r>
            <a:r>
              <a:rPr lang="ru-RU" sz="2000" dirty="0" smtClean="0">
                <a:latin typeface="+mj-lt"/>
              </a:rPr>
              <a:t>скаляры, примитивные типы </a:t>
            </a:r>
            <a:r>
              <a:rPr lang="en-US" sz="2000" dirty="0" smtClean="0">
                <a:latin typeface="+mj-lt"/>
              </a:rPr>
              <a:t>Int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String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Boolean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Float (</a:t>
            </a:r>
            <a:r>
              <a:rPr lang="ru-RU" sz="2000" dirty="0" smtClean="0">
                <a:latin typeface="+mj-lt"/>
              </a:rPr>
              <a:t>как в </a:t>
            </a:r>
            <a:r>
              <a:rPr lang="en-US" sz="2000" dirty="0" smtClean="0">
                <a:latin typeface="+mj-lt"/>
              </a:rPr>
              <a:t>JavaScript)</a:t>
            </a:r>
            <a:r>
              <a:rPr lang="ru-RU" sz="2000" dirty="0" smtClean="0">
                <a:latin typeface="+mj-lt"/>
              </a:rPr>
              <a:t>, не имеющие полей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Object</a:t>
            </a:r>
            <a:r>
              <a:rPr lang="ru-RU" sz="2000" dirty="0" smtClean="0">
                <a:latin typeface="+mj-lt"/>
              </a:rPr>
              <a:t> – составные типы (структуры), имеют набор полей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Union</a:t>
            </a:r>
            <a:r>
              <a:rPr lang="ru-RU" sz="2000" dirty="0" smtClean="0">
                <a:latin typeface="+mj-lt"/>
              </a:rPr>
              <a:t> – позволяет указать поле как возвращающее один из набора разнородных типов  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Interface</a:t>
            </a:r>
            <a:r>
              <a:rPr lang="ru-RU" sz="2000" dirty="0" smtClean="0">
                <a:latin typeface="+mj-lt"/>
              </a:rPr>
              <a:t> – задает общий набор полей для типов-наследников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Enum</a:t>
            </a:r>
            <a:r>
              <a:rPr lang="ru-RU" sz="2000" dirty="0" smtClean="0">
                <a:latin typeface="+mj-lt"/>
              </a:rPr>
              <a:t> – перечисление (особый скаляр), задает фиксированный набор вариантов выбора 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Input</a:t>
            </a:r>
            <a:r>
              <a:rPr lang="ru-RU" sz="2000" dirty="0" smtClean="0">
                <a:latin typeface="+mj-lt"/>
              </a:rPr>
              <a:t> – составные типы для входных аргументов запросов (аналогия </a:t>
            </a:r>
            <a:r>
              <a:rPr lang="en-US" sz="2000" dirty="0" smtClean="0">
                <a:latin typeface="+mj-lt"/>
              </a:rPr>
              <a:t>Object</a:t>
            </a:r>
            <a:r>
              <a:rPr lang="ru-RU" sz="2000" dirty="0" smtClean="0">
                <a:latin typeface="+mj-lt"/>
              </a:rPr>
              <a:t>)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List []</a:t>
            </a:r>
            <a:r>
              <a:rPr lang="ru-RU" sz="2000" dirty="0" smtClean="0">
                <a:latin typeface="+mj-lt"/>
              </a:rPr>
              <a:t> – тип-модификатор, применённый к другому типу, позволяет указать массив этого типа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NonNull !</a:t>
            </a:r>
            <a:r>
              <a:rPr lang="ru-RU" sz="2000" dirty="0" smtClean="0">
                <a:latin typeface="+mj-lt"/>
              </a:rPr>
              <a:t> – тип-модификатор, примененный к другому типу, позволяет требовать обязательное наличие поля этого типа, </a:t>
            </a:r>
            <a:r>
              <a:rPr lang="ru-RU" sz="2000" b="1" dirty="0" smtClean="0">
                <a:latin typeface="+mj-lt"/>
              </a:rPr>
              <a:t>так как по умолчанию все поля в </a:t>
            </a:r>
            <a:r>
              <a:rPr lang="en-US" sz="2000" b="1" dirty="0" smtClean="0">
                <a:latin typeface="+mj-lt"/>
              </a:rPr>
              <a:t>GraphQL </a:t>
            </a:r>
            <a:r>
              <a:rPr lang="ru-RU" sz="2000" b="1" dirty="0" smtClean="0">
                <a:latin typeface="+mj-lt"/>
              </a:rPr>
              <a:t>необязательные</a:t>
            </a:r>
            <a:endParaRPr lang="en-US" sz="2000" b="1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588" y="4705078"/>
            <a:ext cx="410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Пример типа с двумя полями: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9231" y="5183791"/>
            <a:ext cx="3469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+mj-lt"/>
              </a:rPr>
              <a:t>Обязательное </a:t>
            </a:r>
            <a:r>
              <a:rPr lang="ru-RU" sz="2000" dirty="0">
                <a:latin typeface="+mj-lt"/>
              </a:rPr>
              <a:t>строковое </a:t>
            </a:r>
            <a:r>
              <a:rPr lang="ru-RU" sz="2000" dirty="0" smtClean="0">
                <a:latin typeface="+mj-lt"/>
              </a:rPr>
              <a:t>поле</a:t>
            </a:r>
            <a:endParaRPr lang="ru-RU" sz="2000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85588" y="5570171"/>
            <a:ext cx="50567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+mj-lt"/>
              </a:rPr>
              <a:t>Не обязательное поле-массив, элементы которого - обязательные значения другого типа </a:t>
            </a:r>
            <a:r>
              <a:rPr lang="en-US" sz="2000" b="1" dirty="0" smtClean="0">
                <a:latin typeface="+mj-lt"/>
              </a:rPr>
              <a:t>Episode</a:t>
            </a:r>
            <a:endParaRPr lang="ru-RU" sz="2000" b="1" dirty="0">
              <a:latin typeface="+mj-lt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4127339" y="5390931"/>
            <a:ext cx="3110588" cy="415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5550794" y="5756974"/>
            <a:ext cx="1687133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96431" y="4776549"/>
            <a:ext cx="4302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ype</a:t>
            </a:r>
            <a:r>
              <a:rPr lang="en-US" sz="2400" b="1" dirty="0" smtClean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2400" b="1" dirty="0" smtClean="0">
                <a:latin typeface="Consolas" panose="020B0609020204030204" pitchFamily="49" charset="0"/>
              </a:rPr>
              <a:t>: </a:t>
            </a:r>
            <a:r>
              <a:rPr lang="en-US" sz="2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24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400" b="1" dirty="0" smtClean="0"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2400" b="1" dirty="0" smtClean="0">
                <a:latin typeface="Consolas" panose="020B0609020204030204" pitchFamily="49" charset="0"/>
              </a:rPr>
              <a:t>: [</a:t>
            </a:r>
            <a:r>
              <a:rPr lang="en-US" sz="2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2400" b="1" dirty="0" smtClean="0">
                <a:latin typeface="Consolas" panose="020B0609020204030204" pitchFamily="49" charset="0"/>
              </a:rPr>
              <a:t>!]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}</a:t>
            </a:r>
            <a:endParaRPr lang="ru-RU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1124"/>
          </a:xfrm>
        </p:spPr>
        <p:txBody>
          <a:bodyPr/>
          <a:lstStyle/>
          <a:p>
            <a:pPr algn="ctr"/>
            <a:r>
              <a:rPr lang="en-US" dirty="0" smtClean="0"/>
              <a:t>SDL – </a:t>
            </a:r>
            <a:r>
              <a:rPr lang="ru-RU" dirty="0" smtClean="0"/>
              <a:t>язык описания </a:t>
            </a:r>
            <a:r>
              <a:rPr lang="en-US" dirty="0" smtClean="0"/>
              <a:t>GraphQL </a:t>
            </a:r>
            <a:r>
              <a:rPr lang="ru-RU" dirty="0" smtClean="0"/>
              <a:t>схем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31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05947" y="641809"/>
            <a:ext cx="52475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sz="1500" b="1" dirty="0">
                <a:latin typeface="Consolas" panose="020B0609020204030204" pitchFamily="49" charset="0"/>
              </a:rPr>
              <a:t> @</a:t>
            </a:r>
            <a:r>
              <a:rPr lang="en-US" sz="1500" b="1" dirty="0" err="1">
                <a:latin typeface="Consolas" panose="020B0609020204030204" pitchFamily="49" charset="0"/>
              </a:rPr>
              <a:t>isAuthenticated</a:t>
            </a:r>
            <a:r>
              <a:rPr lang="en-US" sz="1500" b="1" dirty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</a:t>
            </a:r>
            <a:r>
              <a:rPr lang="ru-RU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_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DEFINITION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sz="1500" b="1" dirty="0" smtClean="0">
                <a:latin typeface="Consolas" panose="020B0609020204030204" pitchFamily="49" charset="0"/>
              </a:rPr>
              <a:t> @</a:t>
            </a:r>
            <a:r>
              <a:rPr lang="en-US" sz="1500" b="1" dirty="0" err="1" smtClean="0">
                <a:latin typeface="Consolas" panose="020B0609020204030204" pitchFamily="49" charset="0"/>
              </a:rPr>
              <a:t>hasScope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sz="1500" b="1" dirty="0" smtClean="0">
                <a:latin typeface="Consolas" panose="020B0609020204030204" pitchFamily="49" charset="0"/>
              </a:rPr>
              <a:t>: [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 smtClean="0">
                <a:latin typeface="Consolas" panose="020B0609020204030204" pitchFamily="49" charset="0"/>
              </a:rPr>
              <a:t>]) </a:t>
            </a:r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FIELD_DEFINITION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500" b="1" dirty="0" smtClean="0"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# A mechanical creature in the Star Wars universe.</a:t>
            </a: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Droid 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1500" b="1" dirty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primaryFunction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# One of the films in the Star Wars Trilogy.</a:t>
            </a:r>
          </a:p>
          <a:p>
            <a:r>
              <a:rPr lang="en-US" sz="15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Episode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NEWHOPE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EMPIRE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JEDI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8389" y="641809"/>
            <a:ext cx="682916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Human 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1500" b="1" dirty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 smtClean="0">
                <a:latin typeface="Consolas" panose="020B0609020204030204" pitchFamily="49" charset="0"/>
              </a:rPr>
              <a:t>  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 smtClean="0">
                <a:latin typeface="Consolas" panose="020B0609020204030204" pitchFamily="49" charset="0"/>
              </a:rPr>
              <a:t>: [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 smtClean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 smtClean="0">
                <a:latin typeface="Consolas" panose="020B0609020204030204" pitchFamily="49" charset="0"/>
              </a:rPr>
              <a:t>  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homePlanet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input</a:t>
            </a:r>
            <a:r>
              <a:rPr lang="en-US" sz="1500" b="1" dirty="0">
                <a:latin typeface="Consolas" panose="020B0609020204030204" pitchFamily="49" charset="0"/>
              </a:rPr>
              <a:t> </a:t>
            </a:r>
            <a:r>
              <a:rPr lang="en-US" sz="1500" b="1" dirty="0" err="1">
                <a:latin typeface="Consolas" panose="020B0609020204030204" pitchFamily="49" charset="0"/>
              </a:rPr>
              <a:t>HumanInput</a:t>
            </a:r>
            <a:r>
              <a:rPr lang="en-US" sz="15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homePlanet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Query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hero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 @</a:t>
            </a:r>
            <a:r>
              <a:rPr lang="en-US" sz="1500" b="1" dirty="0" err="1">
                <a:latin typeface="Consolas" panose="020B0609020204030204" pitchFamily="49" charset="0"/>
              </a:rPr>
              <a:t>isAuthenticated</a:t>
            </a:r>
            <a:endParaRPr lang="en-US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!):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Human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droid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!):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Droid</a:t>
            </a:r>
          </a:p>
          <a:p>
            <a:r>
              <a:rPr lang="ru-RU" sz="1500" b="1" dirty="0" smtClean="0">
                <a:latin typeface="Consolas" panose="020B0609020204030204" pitchFamily="49" charset="0"/>
              </a:rPr>
              <a:t>}</a:t>
            </a:r>
            <a:endParaRPr lang="en-US" sz="1500" b="1" dirty="0" smtClean="0">
              <a:latin typeface="Consolas" panose="020B0609020204030204" pitchFamily="49" charset="0"/>
            </a:endParaRPr>
          </a:p>
          <a:p>
            <a:endParaRPr lang="en-US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Mutation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title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createHuman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HumanInput</a:t>
            </a:r>
            <a:r>
              <a:rPr lang="en-US" sz="1500" b="1" dirty="0" smtClean="0">
                <a:latin typeface="Consolas" panose="020B0609020204030204" pitchFamily="49" charset="0"/>
              </a:rPr>
              <a:t>!): 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@</a:t>
            </a:r>
            <a:r>
              <a:rPr lang="en-US" sz="1500" b="1" dirty="0" err="1">
                <a:latin typeface="Consolas" panose="020B0609020204030204" pitchFamily="49" charset="0"/>
              </a:rPr>
              <a:t>hasScope</a:t>
            </a:r>
            <a:r>
              <a:rPr lang="en-US" sz="1500" b="1" dirty="0">
                <a:latin typeface="Consolas" panose="020B0609020204030204" pitchFamily="49" charset="0"/>
              </a:rPr>
              <a:t>(</a:t>
            </a:r>
            <a:r>
              <a:rPr lang="en-US" sz="1500" b="1" dirty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sz="1500" b="1" dirty="0">
                <a:latin typeface="Consolas" panose="020B0609020204030204" pitchFamily="49" charset="0"/>
              </a:rPr>
              <a:t>: ["admin</a:t>
            </a:r>
            <a:r>
              <a:rPr lang="en-US" sz="1500" b="1" dirty="0" smtClean="0">
                <a:latin typeface="Consolas" panose="020B0609020204030204" pitchFamily="49" charset="0"/>
              </a:rPr>
              <a:t>"])</a:t>
            </a:r>
            <a:endParaRPr lang="en-US" sz="1500" b="1" dirty="0">
              <a:latin typeface="Consolas" panose="020B0609020204030204" pitchFamily="49" charset="0"/>
            </a:endParaRP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endParaRPr lang="ru-RU" sz="1500" dirty="0">
              <a:latin typeface="Consolas" panose="020B0609020204030204" pitchFamily="49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5332164" y="755022"/>
            <a:ext cx="0" cy="576696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ÐÐ°ÑÑÐ¸Ð½ÐºÐ¸ Ð¿Ð¾ Ð·Ð°Ð¿ÑÐ¾ÑÑ yod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566" y="170785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API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915" y="2325837"/>
            <a:ext cx="897145" cy="8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8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26265"/>
          </a:xfrm>
        </p:spPr>
        <p:txBody>
          <a:bodyPr/>
          <a:lstStyle/>
          <a:p>
            <a:pPr algn="ctr"/>
            <a:r>
              <a:rPr lang="en-US" dirty="0" smtClean="0"/>
              <a:t>Arguments</a:t>
            </a:r>
            <a:r>
              <a:rPr lang="ru-RU" dirty="0" smtClean="0"/>
              <a:t> - аргументы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71339" y="664812"/>
            <a:ext cx="114493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 smtClean="0">
                <a:latin typeface="+mj-lt"/>
              </a:rPr>
              <a:t>Аргументы позволяют параметризовать то или иное поле</a:t>
            </a:r>
            <a:endParaRPr lang="en-US" sz="3200" dirty="0" smtClean="0">
              <a:latin typeface="+mj-lt"/>
            </a:endParaRPr>
          </a:p>
          <a:p>
            <a:pPr algn="just"/>
            <a:r>
              <a:rPr lang="ru-RU" sz="3200" dirty="0" smtClean="0">
                <a:latin typeface="+mj-lt"/>
              </a:rPr>
              <a:t>(поле – аналогия метода в привычном понимании)</a:t>
            </a:r>
            <a:endParaRPr lang="ru-RU" sz="3200" dirty="0">
              <a:latin typeface="+mj-lt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32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1339" y="1874140"/>
            <a:ext cx="632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получения персонажа по его идентификатору:</a:t>
            </a:r>
            <a:endParaRPr lang="ru-RU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545" y="5048350"/>
            <a:ext cx="5494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Аргументы могут иметь значение по умолчанию, определённое на поле внутри типа, тогда клиенту не обязательно задавать в запросе этот аргумент</a:t>
            </a:r>
            <a:endParaRPr lang="ru-RU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6235" y="2360848"/>
            <a:ext cx="28554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human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id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latin typeface="Consolas" panose="020B0609020204030204" pitchFamily="49" charset="0"/>
              </a:rPr>
              <a:t>"1000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height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68259" y="2274250"/>
            <a:ext cx="4194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human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height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1.72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545" y="287967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Запрос</a:t>
            </a:r>
            <a:r>
              <a:rPr lang="en-US" sz="2800" dirty="0" smtClean="0"/>
              <a:t>:</a:t>
            </a:r>
            <a:endParaRPr lang="ru-RU" sz="2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967209" y="287967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Ответ</a:t>
            </a:r>
            <a:r>
              <a:rPr lang="en-US" sz="2800" dirty="0" smtClean="0"/>
              <a:t>:</a:t>
            </a:r>
            <a:endParaRPr lang="ru-RU" sz="2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755031" y="5030430"/>
            <a:ext cx="6007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ype</a:t>
            </a:r>
            <a:r>
              <a:rPr lang="en-US" sz="2000" b="1" dirty="0" smtClean="0">
                <a:latin typeface="Consolas" panose="020B0609020204030204" pitchFamily="49" charset="0"/>
              </a:rPr>
              <a:t> Starship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20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000" b="1" dirty="0" smtClean="0">
                <a:latin typeface="Consolas" panose="020B0609020204030204" pitchFamily="49" charset="0"/>
              </a:rPr>
              <a:t> 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000" b="1" dirty="0" smtClean="0">
                <a:latin typeface="Consolas" panose="020B0609020204030204" pitchFamily="49" charset="0"/>
              </a:rPr>
              <a:t>(un</a:t>
            </a:r>
            <a:r>
              <a:rPr lang="en-US" sz="2000" b="1" dirty="0">
                <a:latin typeface="Consolas" panose="020B0609020204030204" pitchFamily="49" charset="0"/>
              </a:rPr>
              <a:t>i</a:t>
            </a:r>
            <a:r>
              <a:rPr lang="en-US" sz="2000" b="1" dirty="0" smtClean="0">
                <a:latin typeface="Consolas" panose="020B0609020204030204" pitchFamily="49" charset="0"/>
              </a:rPr>
              <a:t>t: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LengthUnit </a:t>
            </a:r>
            <a:r>
              <a:rPr lang="en-US" sz="2000" b="1" dirty="0" smtClean="0">
                <a:latin typeface="Consolas" panose="020B0609020204030204" pitchFamily="49" charset="0"/>
              </a:rPr>
              <a:t>= METER):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Float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54545" y="4979975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3208137" y="3102154"/>
            <a:ext cx="507128" cy="522495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26940" y="3531990"/>
            <a:ext cx="268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Аргумент и его значение</a:t>
            </a:r>
            <a:endParaRPr lang="ru-RU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2527319" y="2974101"/>
            <a:ext cx="1361636" cy="45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5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4" grpId="0"/>
      <p:bldP spid="15" grpId="0"/>
      <p:bldP spid="1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94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Aliases</a:t>
            </a:r>
            <a:r>
              <a:rPr lang="ru-RU" dirty="0" smtClean="0"/>
              <a:t> – псевдонимы полей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3081" y="897397"/>
            <a:ext cx="10900719" cy="90655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Позволяют запросить одно и то же поле несколько раз, как правило с разными аргументами.</a:t>
            </a:r>
            <a:endParaRPr lang="ru-RU" dirty="0">
              <a:latin typeface="+mj-lt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3081" y="5086258"/>
            <a:ext cx="10812584" cy="90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>
                <a:latin typeface="+mj-lt"/>
              </a:rPr>
              <a:t>Можно рассматривать псевдонимы как еще один способ повышения производительности через сокращение числа обращений к серверу.</a:t>
            </a:r>
            <a:endParaRPr lang="ru-RU" dirty="0">
              <a:latin typeface="+mj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33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634635" y="2147394"/>
            <a:ext cx="4887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empireHero: hero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EMPIRE</a:t>
            </a:r>
            <a:r>
              <a:rPr lang="en-US" b="1" dirty="0" smtClean="0"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jediHero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: hero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JEDI</a:t>
            </a:r>
            <a:r>
              <a:rPr lang="en-US" b="1" dirty="0" smtClean="0">
                <a:latin typeface="Consolas" panose="020B0609020204030204" pitchFamily="49" charset="0"/>
              </a:rPr>
              <a:t>) </a:t>
            </a: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87251" y="1987587"/>
            <a:ext cx="42092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empireHero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smtClean="0">
                <a:latin typeface="Consolas" panose="020B0609020204030204" pitchFamily="49" charset="0"/>
              </a:rPr>
              <a:t> },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  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jediHero</a:t>
            </a:r>
            <a:r>
              <a:rPr lang="en-US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"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":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1708" y="276900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324" y="276900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3139809" y="2849410"/>
            <a:ext cx="962635" cy="17910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3040655" y="3678386"/>
            <a:ext cx="1061788" cy="962076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936091" y="2746974"/>
            <a:ext cx="129334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V="1">
            <a:off x="1936091" y="3569465"/>
            <a:ext cx="1104564" cy="648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74788" y="4614491"/>
            <a:ext cx="478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Клиент использовал в запросе 2 псевдонима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4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452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Mutations</a:t>
            </a:r>
            <a:r>
              <a:rPr lang="ru-RU" dirty="0" smtClean="0"/>
              <a:t> – способ изменения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0350" y="1593439"/>
            <a:ext cx="10515600" cy="2573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mutation </a:t>
            </a:r>
            <a:r>
              <a:rPr lang="en-US" sz="2000" b="1" dirty="0">
                <a:latin typeface="Consolas" panose="020B0609020204030204" pitchFamily="49" charset="0"/>
              </a:rPr>
              <a:t>CreateReviewForEpisode(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$ep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2000" b="1" dirty="0">
                <a:latin typeface="Consolas" panose="020B0609020204030204" pitchFamily="49" charset="0"/>
              </a:rPr>
              <a:t>!,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$review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</a:rPr>
              <a:t>ReviewInput</a:t>
            </a:r>
            <a:r>
              <a:rPr lang="en-US" sz="2000" b="1" dirty="0">
                <a:latin typeface="Consolas" panose="020B0609020204030204" pitchFamily="49" charset="0"/>
              </a:rPr>
              <a:t>!) 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createReview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$ep</a:t>
            </a:r>
            <a:r>
              <a:rPr lang="en-US" sz="2000" b="1" dirty="0"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review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$review</a:t>
            </a:r>
            <a:r>
              <a:rPr lang="en-US" sz="2000" b="1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stars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commentary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739591"/>
            <a:ext cx="103872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Mutation – </a:t>
            </a:r>
            <a:r>
              <a:rPr lang="ru-RU" sz="2000" dirty="0" smtClean="0">
                <a:latin typeface="+mj-lt"/>
              </a:rPr>
              <a:t>аналогия </a:t>
            </a:r>
            <a:r>
              <a:rPr lang="en-US" sz="2000" dirty="0" smtClean="0">
                <a:latin typeface="+mj-lt"/>
              </a:rPr>
              <a:t>POST </a:t>
            </a:r>
            <a:r>
              <a:rPr lang="ru-RU" sz="2000" dirty="0" smtClean="0">
                <a:latin typeface="+mj-lt"/>
              </a:rPr>
              <a:t>для </a:t>
            </a:r>
            <a:r>
              <a:rPr lang="en-US" sz="2000" dirty="0" smtClean="0">
                <a:latin typeface="+mj-lt"/>
              </a:rPr>
              <a:t>REST</a:t>
            </a:r>
            <a:r>
              <a:rPr lang="ru-RU" sz="2000" dirty="0" smtClean="0">
                <a:latin typeface="+mj-lt"/>
              </a:rPr>
              <a:t>. </a:t>
            </a:r>
            <a:r>
              <a:rPr lang="ru-RU" sz="2000" dirty="0">
                <a:latin typeface="+mj-lt"/>
              </a:rPr>
              <a:t>Мутация по синтаксису </a:t>
            </a:r>
            <a:r>
              <a:rPr lang="ru-RU" sz="2000" dirty="0" smtClean="0">
                <a:latin typeface="+mj-lt"/>
              </a:rPr>
              <a:t>полностью </a:t>
            </a:r>
            <a:r>
              <a:rPr lang="ru-RU" sz="2000" dirty="0">
                <a:latin typeface="+mj-lt"/>
              </a:rPr>
              <a:t>аналогична </a:t>
            </a:r>
            <a:r>
              <a:rPr lang="en-US" sz="2000" dirty="0">
                <a:latin typeface="+mj-lt"/>
              </a:rPr>
              <a:t>query</a:t>
            </a:r>
            <a:r>
              <a:rPr lang="ru-RU" sz="2000" dirty="0">
                <a:latin typeface="+mj-lt"/>
              </a:rPr>
              <a:t>, </a:t>
            </a:r>
            <a:r>
              <a:rPr lang="ru-RU" sz="2000" dirty="0" smtClean="0">
                <a:latin typeface="+mj-lt"/>
              </a:rPr>
              <a:t>просто </a:t>
            </a:r>
            <a:r>
              <a:rPr lang="ru-RU" sz="2000" dirty="0">
                <a:latin typeface="+mj-lt"/>
              </a:rPr>
              <a:t>использует ключевое слово </a:t>
            </a:r>
            <a:r>
              <a:rPr lang="en-US" sz="2000" b="1" dirty="0" smtClean="0">
                <a:latin typeface="+mj-lt"/>
              </a:rPr>
              <a:t>mutation</a:t>
            </a:r>
            <a:r>
              <a:rPr lang="ru-RU" sz="2000" dirty="0" smtClean="0">
                <a:latin typeface="+mj-lt"/>
              </a:rPr>
              <a:t> вместо </a:t>
            </a:r>
            <a:r>
              <a:rPr lang="en-US" sz="2000" b="1" dirty="0" smtClean="0">
                <a:latin typeface="+mj-lt"/>
              </a:rPr>
              <a:t>query</a:t>
            </a:r>
            <a:r>
              <a:rPr lang="en-US" sz="2000" dirty="0" smtClean="0">
                <a:latin typeface="+mj-lt"/>
              </a:rPr>
              <a:t>.</a:t>
            </a:r>
            <a:endParaRPr lang="ru-RU" sz="2000" dirty="0">
              <a:latin typeface="+mj-lt"/>
            </a:endParaRPr>
          </a:p>
          <a:p>
            <a:endParaRPr lang="ru-RU" sz="2000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34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849957" y="4166930"/>
            <a:ext cx="63420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"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createReview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stars</a:t>
            </a:r>
            <a:r>
              <a:rPr lang="en-US" sz="2000" b="1" dirty="0">
                <a:latin typeface="Consolas" panose="020B0609020204030204" pitchFamily="49" charset="0"/>
              </a:rPr>
              <a:t>": 5,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commentary</a:t>
            </a:r>
            <a:r>
              <a:rPr lang="en-US" sz="2000" b="1" dirty="0">
                <a:latin typeface="Consolas" panose="020B0609020204030204" pitchFamily="49" charset="0"/>
              </a:rPr>
              <a:t>": "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This is a great movie</a:t>
            </a:r>
            <a:r>
              <a:rPr lang="en-US" sz="2000" b="1" dirty="0">
                <a:latin typeface="Consolas" panose="020B0609020204030204" pitchFamily="49" charset="0"/>
              </a:rPr>
              <a:t>!"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46" y="4962400"/>
            <a:ext cx="6388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Мутация точно так же как </a:t>
            </a:r>
            <a:r>
              <a:rPr lang="en-US" sz="2000" dirty="0" smtClean="0">
                <a:latin typeface="+mj-lt"/>
              </a:rPr>
              <a:t>query </a:t>
            </a:r>
            <a:r>
              <a:rPr lang="ru-RU" sz="2000" dirty="0" smtClean="0">
                <a:latin typeface="+mj-lt"/>
              </a:rPr>
              <a:t>способна возвращать результат в виде набора полей</a:t>
            </a:r>
            <a:r>
              <a:rPr lang="en-US" sz="2000" dirty="0">
                <a:latin typeface="+mj-lt"/>
              </a:rPr>
              <a:t>:</a:t>
            </a:r>
            <a:endParaRPr lang="ru-RU" sz="2000" dirty="0">
              <a:latin typeface="+mj-lt"/>
            </a:endParaRPr>
          </a:p>
        </p:txBody>
      </p:sp>
      <p:cxnSp>
        <p:nvCxnSpPr>
          <p:cNvPr id="10" name="Прямая со стрелкой 9"/>
          <p:cNvCxnSpPr>
            <a:stCxn id="19" idx="0"/>
          </p:cNvCxnSpPr>
          <p:nvPr/>
        </p:nvCxnSpPr>
        <p:spPr>
          <a:xfrm flipH="1" flipV="1">
            <a:off x="5552502" y="1985212"/>
            <a:ext cx="4060730" cy="135906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9" idx="0"/>
          </p:cNvCxnSpPr>
          <p:nvPr/>
        </p:nvCxnSpPr>
        <p:spPr>
          <a:xfrm flipH="1" flipV="1">
            <a:off x="7808495" y="1985211"/>
            <a:ext cx="1804737" cy="135906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08495" y="3344275"/>
            <a:ext cx="360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Входные аргументы мутации</a:t>
            </a:r>
            <a:endParaRPr lang="ru-RU" sz="2000" dirty="0">
              <a:latin typeface="+mj-lt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29208" y="4062364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733168" y="1985211"/>
            <a:ext cx="104620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219118" y="1930126"/>
            <a:ext cx="37745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7403336" y="1919109"/>
            <a:ext cx="89236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70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759" y="0"/>
            <a:ext cx="11380424" cy="736562"/>
          </a:xfrm>
        </p:spPr>
        <p:txBody>
          <a:bodyPr/>
          <a:lstStyle/>
          <a:p>
            <a:r>
              <a:rPr lang="en-US" dirty="0" smtClean="0"/>
              <a:t>Subscriptions</a:t>
            </a:r>
            <a:r>
              <a:rPr lang="ru-RU" dirty="0" smtClean="0"/>
              <a:t> – подписка на изменение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35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95759" y="2382267"/>
            <a:ext cx="4164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ubscription</a:t>
            </a:r>
            <a:r>
              <a:rPr lang="en-US" sz="20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NewMessages {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newMessage</a:t>
            </a:r>
            <a:r>
              <a:rPr lang="en-US" sz="2000" b="1" dirty="0" smtClean="0">
                <a:latin typeface="Consolas" panose="020B0609020204030204" pitchFamily="49" charset="0"/>
              </a:rPr>
              <a:t>(</a:t>
            </a:r>
            <a:r>
              <a:rPr lang="en-US" sz="2000" b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roomId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123</a:t>
            </a:r>
            <a:r>
              <a:rPr lang="en-US" sz="2000" b="1" dirty="0" smtClean="0">
                <a:latin typeface="Consolas" panose="020B0609020204030204" pitchFamily="49" charset="0"/>
              </a:rPr>
              <a:t>) 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sender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text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443" y="687835"/>
            <a:ext cx="1141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+mj-lt"/>
              </a:rPr>
              <a:t>Subscription – </a:t>
            </a:r>
            <a:r>
              <a:rPr lang="ru-RU" sz="2400" dirty="0" smtClean="0">
                <a:latin typeface="+mj-lt"/>
              </a:rPr>
              <a:t>аналог </a:t>
            </a:r>
            <a:r>
              <a:rPr lang="en-US" sz="2400" dirty="0" smtClean="0">
                <a:latin typeface="+mj-lt"/>
              </a:rPr>
              <a:t>Push-</a:t>
            </a:r>
            <a:r>
              <a:rPr lang="ru-RU" sz="2400" dirty="0" smtClean="0">
                <a:latin typeface="+mj-lt"/>
              </a:rPr>
              <a:t>уведомлений, позволяющий получать обратную связь от сервера только по тем объектам, в изменениях которых заинтересован клиент. Сервер начинает потоком передавать клиенту события (данные).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127913" y="2309507"/>
            <a:ext cx="49465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"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latin typeface="Consolas" panose="020B0609020204030204" pitchFamily="49" charset="0"/>
              </a:rPr>
              <a:t>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newMessage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sender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"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AZorin</a:t>
            </a:r>
            <a:r>
              <a:rPr lang="en-US" sz="2000" b="1" dirty="0" smtClean="0">
                <a:latin typeface="Consolas" panose="020B0609020204030204" pitchFamily="49" charset="0"/>
              </a:rPr>
              <a:t>",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text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"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Pizza has arrived!</a:t>
            </a:r>
            <a:r>
              <a:rPr lang="en-US" sz="2000" b="1" dirty="0" smtClean="0">
                <a:latin typeface="Consolas" panose="020B0609020204030204" pitchFamily="49" charset="0"/>
              </a:rPr>
              <a:t>"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3861" y="1959149"/>
            <a:ext cx="3941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события от сервера: </a:t>
            </a:r>
            <a:endParaRPr lang="ru-RU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443" y="4801167"/>
            <a:ext cx="1141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Подписки позволяют добиться нескольких вещей</a:t>
            </a:r>
            <a:r>
              <a:rPr lang="en-US" sz="2400" dirty="0" smtClean="0">
                <a:latin typeface="+mj-lt"/>
              </a:rPr>
              <a:t>: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клиента </a:t>
            </a:r>
            <a:r>
              <a:rPr lang="ru-RU" sz="2400" dirty="0">
                <a:latin typeface="+mj-lt"/>
              </a:rPr>
              <a:t>– </a:t>
            </a:r>
            <a:r>
              <a:rPr lang="ru-RU" sz="2400" b="1" dirty="0" smtClean="0">
                <a:latin typeface="+mj-lt"/>
              </a:rPr>
              <a:t>интерактивность</a:t>
            </a:r>
            <a:r>
              <a:rPr lang="ru-RU" sz="2400" dirty="0" smtClean="0">
                <a:latin typeface="+mj-lt"/>
              </a:rPr>
              <a:t> при взаимодействии с сервером, данные приходят «сами и сразу»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сервера – </a:t>
            </a:r>
            <a:r>
              <a:rPr lang="ru-RU" sz="2400" b="1" dirty="0" smtClean="0">
                <a:latin typeface="+mj-lt"/>
              </a:rPr>
              <a:t>снижение нагрузки </a:t>
            </a:r>
            <a:r>
              <a:rPr lang="ru-RU" sz="2400" dirty="0" smtClean="0">
                <a:latin typeface="+mj-lt"/>
              </a:rPr>
              <a:t>на обслуживание </a:t>
            </a:r>
            <a:r>
              <a:rPr lang="en-US" sz="2400" dirty="0" smtClean="0">
                <a:latin typeface="+mj-lt"/>
              </a:rPr>
              <a:t>polling-</a:t>
            </a:r>
            <a:r>
              <a:rPr lang="ru-RU" sz="2400" dirty="0" smtClean="0">
                <a:latin typeface="+mj-lt"/>
              </a:rPr>
              <a:t>клиентов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обеих сторон – </a:t>
            </a:r>
            <a:r>
              <a:rPr lang="ru-RU" sz="2400" b="1" dirty="0" smtClean="0">
                <a:latin typeface="+mj-lt"/>
              </a:rPr>
              <a:t>снижение объема </a:t>
            </a:r>
            <a:r>
              <a:rPr lang="ru-RU" sz="2400" dirty="0" smtClean="0">
                <a:latin typeface="+mj-lt"/>
              </a:rPr>
              <a:t>передаваемого трафика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759" y="1919309"/>
            <a:ext cx="486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подписки на сообщение в чате: </a:t>
            </a:r>
            <a:endParaRPr lang="ru-RU" sz="2000" dirty="0">
              <a:latin typeface="+mj-lt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V="1">
            <a:off x="609600" y="2755232"/>
            <a:ext cx="1640305" cy="444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9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2198"/>
          </a:xfrm>
        </p:spPr>
        <p:txBody>
          <a:bodyPr/>
          <a:lstStyle/>
          <a:p>
            <a:pPr algn="ctr"/>
            <a:r>
              <a:rPr lang="en-US" dirty="0" smtClean="0"/>
              <a:t>Resolvers</a:t>
            </a:r>
            <a:r>
              <a:rPr lang="ru-RU" dirty="0" smtClean="0"/>
              <a:t> – рабочая лошадка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9100" y="782199"/>
            <a:ext cx="11557000" cy="5739787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С</a:t>
            </a:r>
            <a:r>
              <a:rPr lang="ru-RU" dirty="0" smtClean="0">
                <a:latin typeface="+mj-lt"/>
              </a:rPr>
              <a:t>ервер </a:t>
            </a:r>
            <a:r>
              <a:rPr lang="ru-RU" dirty="0">
                <a:latin typeface="+mj-lt"/>
              </a:rPr>
              <a:t>GraphQL не может </a:t>
            </a:r>
            <a:r>
              <a:rPr lang="ru-RU" dirty="0" smtClean="0">
                <a:latin typeface="+mj-lt"/>
              </a:rPr>
              <a:t>знать, </a:t>
            </a:r>
            <a:r>
              <a:rPr lang="ru-RU" dirty="0">
                <a:latin typeface="+mj-lt"/>
              </a:rPr>
              <a:t>что делать с входящим запросом, если ему не объяснить </a:t>
            </a:r>
            <a:r>
              <a:rPr lang="ru-RU" dirty="0" smtClean="0">
                <a:latin typeface="+mj-lt"/>
              </a:rPr>
              <a:t>это при </a:t>
            </a:r>
            <a:r>
              <a:rPr lang="ru-RU" dirty="0">
                <a:latin typeface="+mj-lt"/>
              </a:rPr>
              <a:t>помощи </a:t>
            </a:r>
            <a:r>
              <a:rPr lang="ru-RU" b="1" dirty="0" smtClean="0">
                <a:latin typeface="+mj-lt"/>
              </a:rPr>
              <a:t>распознавателей</a:t>
            </a:r>
            <a:r>
              <a:rPr lang="ru-RU" dirty="0">
                <a:latin typeface="+mj-lt"/>
              </a:rPr>
              <a:t> (</a:t>
            </a:r>
            <a:r>
              <a:rPr lang="ru-RU" b="1" dirty="0" smtClean="0">
                <a:latin typeface="+mj-lt"/>
              </a:rPr>
              <a:t>resolver</a:t>
            </a:r>
            <a:r>
              <a:rPr lang="en-US" b="1" dirty="0" smtClean="0">
                <a:latin typeface="+mj-lt"/>
              </a:rPr>
              <a:t>s</a:t>
            </a:r>
            <a:r>
              <a:rPr lang="ru-RU" dirty="0" smtClean="0">
                <a:latin typeface="+mj-lt"/>
              </a:rPr>
              <a:t>).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Используя </a:t>
            </a:r>
            <a:r>
              <a:rPr lang="en-US" dirty="0" smtClean="0">
                <a:latin typeface="+mj-lt"/>
              </a:rPr>
              <a:t>resolver</a:t>
            </a:r>
            <a:r>
              <a:rPr lang="ru-RU" dirty="0" smtClean="0">
                <a:latin typeface="+mj-lt"/>
              </a:rPr>
              <a:t>, сервер GraphQL </a:t>
            </a:r>
            <a:r>
              <a:rPr lang="ru-RU" dirty="0">
                <a:latin typeface="+mj-lt"/>
              </a:rPr>
              <a:t>понимает, как и где получить данные, соответствующие запрашиваемому полю</a:t>
            </a:r>
            <a:r>
              <a:rPr lang="ru-RU" dirty="0" smtClean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latin typeface="+mj-lt"/>
              </a:rPr>
              <a:t>Resolver’</a:t>
            </a:r>
            <a:r>
              <a:rPr lang="ru-RU" dirty="0">
                <a:latin typeface="+mj-lt"/>
              </a:rPr>
              <a:t>ы</a:t>
            </a:r>
            <a:r>
              <a:rPr lang="en-US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создаются программистом </a:t>
            </a:r>
            <a:r>
              <a:rPr lang="ru-RU" dirty="0" smtClean="0">
                <a:latin typeface="+mj-lt"/>
              </a:rPr>
              <a:t>и подключаются к </a:t>
            </a:r>
            <a:r>
              <a:rPr lang="ru-RU" b="1" dirty="0" smtClean="0">
                <a:latin typeface="+mj-lt"/>
              </a:rPr>
              <a:t>каждому</a:t>
            </a:r>
            <a:r>
              <a:rPr lang="ru-RU" dirty="0" smtClean="0">
                <a:latin typeface="+mj-lt"/>
              </a:rPr>
              <a:t> полю, где-то явно, где-то неявно</a:t>
            </a: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средствами используемых библиотек.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latin typeface="+mj-lt"/>
              </a:rPr>
              <a:t>Resolver </a:t>
            </a:r>
            <a:r>
              <a:rPr lang="ru-RU" dirty="0" smtClean="0">
                <a:latin typeface="+mj-lt"/>
              </a:rPr>
              <a:t>– это по сути функция, код на конкретном языке программирования / платформы, на которой реализован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сервер.</a:t>
            </a:r>
          </a:p>
          <a:p>
            <a:pPr marL="0" indent="0" algn="just">
              <a:buNone/>
            </a:pPr>
            <a:endParaRPr lang="ru-RU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b="1" dirty="0">
                <a:latin typeface="+mj-lt"/>
              </a:rPr>
              <a:t>С</a:t>
            </a:r>
            <a:r>
              <a:rPr lang="ru-RU" b="1" dirty="0" smtClean="0">
                <a:latin typeface="+mj-lt"/>
              </a:rPr>
              <a:t>ервер запускает </a:t>
            </a:r>
            <a:r>
              <a:rPr lang="en-US" b="1" dirty="0" smtClean="0">
                <a:latin typeface="+mj-lt"/>
              </a:rPr>
              <a:t>resolver’</a:t>
            </a:r>
            <a:r>
              <a:rPr lang="ru-RU" b="1" dirty="0" smtClean="0">
                <a:latin typeface="+mj-lt"/>
              </a:rPr>
              <a:t>ы только для тех полей, которые запросил клиент, и запускает их на выполнение ПАРАЛЛЕЛЬНО для </a:t>
            </a:r>
            <a:r>
              <a:rPr lang="en-US" b="1" dirty="0" smtClean="0">
                <a:latin typeface="+mj-lt"/>
              </a:rPr>
              <a:t>query </a:t>
            </a:r>
            <a:r>
              <a:rPr lang="ru-RU" b="1" dirty="0" smtClean="0">
                <a:latin typeface="+mj-lt"/>
              </a:rPr>
              <a:t>и ПОСЛЕДОВАТЕЛЬНО для </a:t>
            </a:r>
            <a:r>
              <a:rPr lang="en-US" b="1" dirty="0" smtClean="0">
                <a:latin typeface="+mj-lt"/>
              </a:rPr>
              <a:t>mutation</a:t>
            </a:r>
            <a:r>
              <a:rPr lang="ru-RU" b="1" dirty="0" smtClean="0">
                <a:latin typeface="+mj-lt"/>
              </a:rPr>
              <a:t>. </a:t>
            </a:r>
            <a:endParaRPr lang="ru-RU" b="1" dirty="0">
              <a:latin typeface="+mj-lt"/>
            </a:endParaRPr>
          </a:p>
          <a:p>
            <a:pPr marL="0" indent="0" algn="just">
              <a:buNone/>
            </a:pPr>
            <a:endParaRPr lang="ru-RU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Конкретные примеры распознавателей предполагают демонстрацию реализующего их исходного кода целевой платформы и выходят за рамки данной презентации.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0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8114" y="-18599"/>
            <a:ext cx="10515600" cy="724930"/>
          </a:xfrm>
        </p:spPr>
        <p:txBody>
          <a:bodyPr/>
          <a:lstStyle/>
          <a:p>
            <a:pPr algn="ctr"/>
            <a:r>
              <a:rPr lang="ru-RU" dirty="0" smtClean="0"/>
              <a:t>Директивы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37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06627" y="724930"/>
            <a:ext cx="114687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Директивы – это способ расширения схемы без вмешательства в её </a:t>
            </a:r>
            <a:r>
              <a:rPr lang="ru-RU" dirty="0" err="1" smtClean="0">
                <a:latin typeface="+mj-lt"/>
              </a:rPr>
              <a:t>графовую</a:t>
            </a:r>
            <a:r>
              <a:rPr lang="ru-RU" dirty="0" smtClean="0">
                <a:latin typeface="+mj-lt"/>
              </a:rPr>
              <a:t> структуру.</a:t>
            </a:r>
          </a:p>
          <a:p>
            <a:endParaRPr lang="ru-RU" dirty="0">
              <a:latin typeface="+mj-lt"/>
            </a:endParaRPr>
          </a:p>
          <a:p>
            <a:r>
              <a:rPr lang="ru-RU" dirty="0" smtClean="0">
                <a:latin typeface="+mj-lt"/>
              </a:rPr>
              <a:t>Могут быть подключены к любому элементу схемы, даже к самим директивам</a:t>
            </a:r>
            <a:r>
              <a:rPr lang="en-US" dirty="0">
                <a:latin typeface="+mj-lt"/>
              </a:rPr>
              <a:t>.</a:t>
            </a:r>
            <a:endParaRPr lang="ru-RU" dirty="0" smtClean="0">
              <a:latin typeface="+mj-lt"/>
            </a:endParaRPr>
          </a:p>
          <a:p>
            <a:endParaRPr lang="ru-RU" dirty="0">
              <a:latin typeface="+mj-lt"/>
            </a:endParaRPr>
          </a:p>
          <a:p>
            <a:r>
              <a:rPr lang="ru-RU" dirty="0" smtClean="0">
                <a:latin typeface="+mj-lt"/>
              </a:rPr>
              <a:t>Могут быть предназначены как сугубо для сервера или для клиента, так и для обоих.</a:t>
            </a:r>
          </a:p>
          <a:p>
            <a:endParaRPr lang="ru-RU" dirty="0">
              <a:latin typeface="+mj-lt"/>
            </a:endParaRPr>
          </a:p>
          <a:p>
            <a:r>
              <a:rPr lang="ru-RU" dirty="0" smtClean="0">
                <a:latin typeface="+mj-lt"/>
              </a:rPr>
              <a:t>Могут выступать как в виде пассивного блока, декларирующего дополнительную метаинформацию на элементе схемы, так и в активном виде, </a:t>
            </a:r>
            <a:r>
              <a:rPr lang="ru-RU" dirty="0" err="1" smtClean="0">
                <a:latin typeface="+mj-lt"/>
              </a:rPr>
              <a:t>встраиваясь</a:t>
            </a:r>
            <a:r>
              <a:rPr lang="ru-RU" dirty="0" smtClean="0">
                <a:latin typeface="+mj-lt"/>
              </a:rPr>
              <a:t> в цепочку обработки запроса.</a:t>
            </a:r>
          </a:p>
          <a:p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Могут быть использованы для:</a:t>
            </a:r>
          </a:p>
          <a:p>
            <a:pPr marL="342900" indent="-342900">
              <a:buFontTx/>
              <a:buAutoNum type="arabicParenR"/>
            </a:pPr>
            <a:r>
              <a:rPr lang="ru-RU" dirty="0" smtClean="0">
                <a:latin typeface="+mj-lt"/>
              </a:rPr>
              <a:t>Аутентификации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b="1" dirty="0">
                <a:latin typeface="Consolas" panose="020B0609020204030204" pitchFamily="49" charset="0"/>
              </a:rPr>
              <a:t> @</a:t>
            </a:r>
            <a:r>
              <a:rPr lang="en-US" b="1" dirty="0" err="1">
                <a:latin typeface="Consolas" panose="020B0609020204030204" pitchFamily="49" charset="0"/>
              </a:rPr>
              <a:t>isAuthenticated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FIELD</a:t>
            </a:r>
            <a:r>
              <a:rPr lang="ru-RU" b="1" dirty="0">
                <a:solidFill>
                  <a:srgbClr val="00B050"/>
                </a:solidFill>
                <a:latin typeface="Consolas" panose="020B0609020204030204" pitchFamily="49" charset="0"/>
              </a:rPr>
              <a:t>_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DEFINITION</a:t>
            </a:r>
            <a:endParaRPr lang="ru-RU" dirty="0" smtClean="0">
              <a:latin typeface="Consolas" panose="020B0609020204030204" pitchFamily="49" charset="0"/>
            </a:endParaRPr>
          </a:p>
          <a:p>
            <a:pPr marL="342900" indent="-342900">
              <a:buFontTx/>
              <a:buAutoNum type="arabicParenR"/>
            </a:pPr>
            <a:r>
              <a:rPr lang="ru-RU" dirty="0" smtClean="0">
                <a:latin typeface="+mj-lt"/>
              </a:rPr>
              <a:t>Авторизации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b="1" dirty="0">
                <a:latin typeface="Consolas" panose="020B0609020204030204" pitchFamily="49" charset="0"/>
              </a:rPr>
              <a:t> @</a:t>
            </a:r>
            <a:r>
              <a:rPr lang="en-US" b="1" dirty="0" err="1">
                <a:latin typeface="Consolas" panose="020B0609020204030204" pitchFamily="49" charset="0"/>
              </a:rPr>
              <a:t>hasScope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b="1" dirty="0">
                <a:latin typeface="Consolas" panose="020B0609020204030204" pitchFamily="49" charset="0"/>
              </a:rPr>
              <a:t>: [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FIELD_DEFINITION</a:t>
            </a:r>
            <a:endParaRPr lang="ru-RU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Ограничения длины входных/выходных данных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 smtClean="0">
                <a:latin typeface="Consolas" panose="020B0609020204030204" pitchFamily="49" charset="0"/>
              </a:rPr>
              <a:t>@length(</a:t>
            </a:r>
            <a:r>
              <a:rPr lang="en-US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max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 err="1" smtClean="0">
                <a:solidFill>
                  <a:srgbClr val="FFC00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 smtClean="0">
                <a:latin typeface="Consolas" panose="020B0609020204030204" pitchFamily="49" charset="0"/>
              </a:rPr>
              <a:t>!)</a:t>
            </a:r>
            <a:endParaRPr lang="ru-RU" b="1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Маскирования, шифрования и другой произвольной модификации ответа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Условного включения/исключения полей из ответа сервера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 smtClean="0">
                <a:latin typeface="Consolas" panose="020B0609020204030204" pitchFamily="49" charset="0"/>
              </a:rPr>
              <a:t>@skip / @include</a:t>
            </a:r>
            <a:endParaRPr lang="ru-RU" b="1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Упорядочения/группировки обработчиков полей на сервере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Интернационализации</a:t>
            </a:r>
            <a:r>
              <a:rPr lang="en-US" dirty="0" smtClean="0">
                <a:latin typeface="+mj-lt"/>
              </a:rPr>
              <a:t> (</a:t>
            </a:r>
            <a:r>
              <a:rPr lang="ru-RU" dirty="0" smtClean="0">
                <a:latin typeface="+mj-lt"/>
              </a:rPr>
              <a:t>локализации</a:t>
            </a:r>
            <a:r>
              <a:rPr lang="en-US" dirty="0" smtClean="0">
                <a:latin typeface="+mj-lt"/>
              </a:rPr>
              <a:t>)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API</a:t>
            </a:r>
            <a:endParaRPr lang="ru-RU" dirty="0" smtClean="0">
              <a:latin typeface="+mj-lt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Постепенного вывода из эксплуатации отдельных частей схемы - </a:t>
            </a:r>
            <a:r>
              <a:rPr lang="en-US" b="1" dirty="0" smtClean="0">
                <a:latin typeface="Consolas" panose="020B0609020204030204" pitchFamily="49" charset="0"/>
              </a:rPr>
              <a:t>@deprecated(</a:t>
            </a:r>
            <a:r>
              <a:rPr lang="en-US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reason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use `total`</a:t>
            </a:r>
            <a:r>
              <a:rPr lang="en-US" b="1" dirty="0" smtClean="0">
                <a:latin typeface="Consolas" panose="020B0609020204030204" pitchFamily="49" charset="0"/>
              </a:rPr>
              <a:t>")</a:t>
            </a:r>
            <a:endParaRPr lang="ru-RU" b="1" dirty="0" smtClean="0">
              <a:latin typeface="Consolas" panose="020B0609020204030204" pitchFamily="49" charset="0"/>
            </a:endParaRPr>
          </a:p>
          <a:p>
            <a:endParaRPr lang="ru-RU" dirty="0">
              <a:latin typeface="+mj-lt"/>
            </a:endParaRPr>
          </a:p>
        </p:txBody>
      </p:sp>
      <p:pic>
        <p:nvPicPr>
          <p:cNvPr id="2050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570" y="1273365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6627" y="6021859"/>
            <a:ext cx="1041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*</a:t>
            </a:r>
            <a:r>
              <a:rPr lang="ru-RU" dirty="0" smtClean="0">
                <a:latin typeface="+mj-lt"/>
              </a:rPr>
              <a:t>Спецификация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имеет пробел в разделе, задающем возможность возврата информации о директивах через интроспекцию, мы ведём работу над расширением спецификации.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743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1514"/>
            <a:ext cx="10515600" cy="6316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DataLoader</a:t>
            </a:r>
            <a:r>
              <a:rPr lang="ru-RU" dirty="0" smtClean="0"/>
              <a:t> – решение проблемы </a:t>
            </a:r>
            <a:r>
              <a:rPr lang="en-US" dirty="0" smtClean="0"/>
              <a:t>N+1 </a:t>
            </a:r>
            <a:r>
              <a:rPr lang="ru-RU" dirty="0" smtClean="0"/>
              <a:t>запросов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773266"/>
            <a:ext cx="10515600" cy="909337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Э</a:t>
            </a:r>
            <a:r>
              <a:rPr lang="ru-RU" dirty="0" smtClean="0">
                <a:latin typeface="+mj-lt"/>
              </a:rPr>
              <a:t>то утилита (модуль), </a:t>
            </a:r>
            <a:r>
              <a:rPr lang="ru-RU" dirty="0">
                <a:latin typeface="+mj-lt"/>
              </a:rPr>
              <a:t>которая позволяет вам сократить кол-во запросов в базу данных через batching.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199" y="1802304"/>
            <a:ext cx="11093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rgbClr val="24292E"/>
                </a:solidFill>
                <a:effectLst/>
                <a:latin typeface="+mj-lt"/>
              </a:rPr>
              <a:t>К примеру у нас есть GraphQL-запрос в котором мы получаем список статей из 15 элементов, и для каждой статьи получаем имя автора. Такой GraphQL-запрос может выгляд</a:t>
            </a:r>
            <a:r>
              <a:rPr lang="ru-RU" dirty="0" smtClean="0">
                <a:solidFill>
                  <a:srgbClr val="24292E"/>
                </a:solidFill>
                <a:latin typeface="+mj-lt"/>
              </a:rPr>
              <a:t>е</a:t>
            </a:r>
            <a:r>
              <a:rPr lang="ru-RU" b="0" i="0" dirty="0" smtClean="0">
                <a:solidFill>
                  <a:srgbClr val="24292E"/>
                </a:solidFill>
                <a:effectLst/>
                <a:latin typeface="+mj-lt"/>
              </a:rPr>
              <a:t>ть следующим образом:</a:t>
            </a:r>
            <a:endParaRPr lang="ru-RU" dirty="0">
              <a:latin typeface="+mj-lt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199" y="2568336"/>
            <a:ext cx="11093068" cy="295465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articles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E36209"/>
                </a:solidFill>
                <a:latin typeface="Consolas" panose="020B0609020204030204" pitchFamily="49" charset="0"/>
              </a:rPr>
              <a:t>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author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      </a:t>
            </a:r>
            <a:r>
              <a:rPr kumimoji="0" lang="en-US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resolver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для этого поля будет вызван 15</a:t>
            </a:r>
            <a:r>
              <a:rPr lang="en-US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раз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name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rgbClr val="E3620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 smtClean="0">
                <a:solidFill>
                  <a:srgbClr val="E36209"/>
                </a:solidFill>
                <a:latin typeface="Consolas" panose="020B0609020204030204" pitchFamily="49" charset="0"/>
              </a:rPr>
              <a:t> 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9" y="5889072"/>
            <a:ext cx="1045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С </a:t>
            </a:r>
            <a:r>
              <a:rPr lang="en-US" sz="2000" dirty="0" smtClean="0">
                <a:latin typeface="+mj-lt"/>
              </a:rPr>
              <a:t>DataLoader </a:t>
            </a:r>
            <a:r>
              <a:rPr lang="ru-RU" sz="2000" dirty="0" smtClean="0">
                <a:latin typeface="+mj-lt"/>
              </a:rPr>
              <a:t>будет всего 1 обращение в БД вместо 15. При этом </a:t>
            </a:r>
            <a:r>
              <a:rPr lang="en-US" sz="2000" dirty="0" smtClean="0">
                <a:latin typeface="+mj-lt"/>
              </a:rPr>
              <a:t>resolver </a:t>
            </a:r>
            <a:r>
              <a:rPr lang="ru-RU" sz="2000" dirty="0" smtClean="0">
                <a:latin typeface="+mj-lt"/>
              </a:rPr>
              <a:t>будет выполняться как и раньше 15 раз.</a:t>
            </a:r>
            <a:endParaRPr lang="ru-RU" sz="2000" dirty="0">
              <a:latin typeface="+mj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7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Экосистема </a:t>
            </a:r>
            <a:r>
              <a:rPr lang="en-US" sz="4400" dirty="0" smtClean="0">
                <a:latin typeface="+mj-lt"/>
              </a:rPr>
              <a:t>GraphQL (</a:t>
            </a:r>
            <a:r>
              <a:rPr lang="ru-RU" sz="4400" dirty="0" smtClean="0">
                <a:latin typeface="+mj-lt"/>
              </a:rPr>
              <a:t>обзорно)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2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/>
          <p:cNvSpPr txBox="1">
            <a:spLocks/>
          </p:cNvSpPr>
          <p:nvPr/>
        </p:nvSpPr>
        <p:spPr>
          <a:xfrm>
            <a:off x="904103" y="1355039"/>
            <a:ext cx="10515600" cy="3233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Дать общее</a:t>
            </a:r>
            <a:r>
              <a:rPr lang="ru-RU" sz="3200" b="1" dirty="0" smtClean="0">
                <a:latin typeface="+mj-lt"/>
              </a:rPr>
              <a:t> </a:t>
            </a:r>
            <a:r>
              <a:rPr lang="ru-RU" sz="3200" dirty="0" smtClean="0">
                <a:latin typeface="+mj-lt"/>
              </a:rPr>
              <a:t>представление</a:t>
            </a:r>
            <a:r>
              <a:rPr lang="ru-RU" sz="3200" b="1" dirty="0" smtClean="0">
                <a:latin typeface="+mj-lt"/>
              </a:rPr>
              <a:t> </a:t>
            </a:r>
            <a:r>
              <a:rPr lang="ru-RU" sz="3200" dirty="0" smtClean="0">
                <a:latin typeface="+mj-lt"/>
              </a:rPr>
              <a:t>о том, что же такое </a:t>
            </a:r>
            <a:r>
              <a:rPr lang="en-US" sz="3200" dirty="0" smtClean="0">
                <a:latin typeface="+mj-lt"/>
              </a:rPr>
              <a:t>GraphQL</a:t>
            </a:r>
            <a:endParaRPr lang="ru-RU" sz="3200" dirty="0" smtClean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Рассказать о предпосылках появления </a:t>
            </a:r>
            <a:r>
              <a:rPr lang="en-US" sz="3200" dirty="0" smtClean="0">
                <a:latin typeface="+mj-lt"/>
              </a:rPr>
              <a:t>GraphQL</a:t>
            </a:r>
            <a:r>
              <a:rPr lang="ru-RU" sz="3200" dirty="0" smtClean="0">
                <a:latin typeface="+mj-lt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ru-RU" sz="3200" dirty="0">
                <a:latin typeface="+mj-lt"/>
              </a:rPr>
              <a:t>О</a:t>
            </a:r>
            <a:r>
              <a:rPr lang="ru-RU" sz="3200" dirty="0" smtClean="0">
                <a:latin typeface="+mj-lt"/>
              </a:rPr>
              <a:t>писать цели использования и место </a:t>
            </a:r>
            <a:r>
              <a:rPr lang="en-US" sz="3200" dirty="0" smtClean="0">
                <a:latin typeface="+mj-lt"/>
              </a:rPr>
              <a:t>GraphQL </a:t>
            </a:r>
            <a:r>
              <a:rPr lang="ru-RU" sz="3200" dirty="0" smtClean="0">
                <a:latin typeface="+mj-lt"/>
              </a:rPr>
              <a:t>в ЕФР</a:t>
            </a:r>
          </a:p>
          <a:p>
            <a:pPr>
              <a:lnSpc>
                <a:spcPct val="200000"/>
              </a:lnSpc>
            </a:pPr>
            <a:endParaRPr lang="ru-RU" dirty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04103" y="29476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Цели этой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1917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Спецификация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6175"/>
          </a:xfrm>
        </p:spPr>
        <p:txBody>
          <a:bodyPr/>
          <a:lstStyle/>
          <a:p>
            <a:r>
              <a:rPr lang="en-US" dirty="0" smtClean="0">
                <a:latin typeface="+mj-lt"/>
                <a:hlinkClick r:id="rId2"/>
              </a:rPr>
              <a:t>https://github.com/graphql/graphql-spec</a:t>
            </a:r>
            <a:endParaRPr lang="ru-RU" dirty="0" smtClean="0">
              <a:latin typeface="+mj-lt"/>
            </a:endParaRPr>
          </a:p>
          <a:p>
            <a:r>
              <a:rPr lang="en-US" dirty="0" smtClean="0">
                <a:latin typeface="+mj-lt"/>
                <a:hlinkClick r:id="rId3"/>
              </a:rPr>
              <a:t>https://graphql.github.io/graphql-spec/</a:t>
            </a:r>
            <a:endParaRPr lang="ru-RU" dirty="0" smtClean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40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293408"/>
            <a:ext cx="10784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Спецификация простым языком описывает практически всё, что требуется 99% разработчиков, чтобы понять и начать работать с </a:t>
            </a:r>
            <a:r>
              <a:rPr lang="en-US" sz="2400" dirty="0" smtClean="0">
                <a:latin typeface="+mj-lt"/>
              </a:rPr>
              <a:t>GraphQL</a:t>
            </a:r>
            <a:r>
              <a:rPr lang="ru-RU" sz="2400" dirty="0" smtClean="0">
                <a:latin typeface="+mj-lt"/>
              </a:rPr>
              <a:t> на любой платформе.</a:t>
            </a:r>
            <a:endParaRPr lang="en-US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algn="just"/>
            <a:r>
              <a:rPr lang="ru-RU" sz="2400" dirty="0" smtClean="0">
                <a:latin typeface="+mj-lt"/>
              </a:rPr>
              <a:t>Спецификация выложена в открытом доступе на </a:t>
            </a:r>
            <a:r>
              <a:rPr lang="en-US" sz="2400" dirty="0" smtClean="0">
                <a:latin typeface="+mj-lt"/>
              </a:rPr>
              <a:t>GitHub</a:t>
            </a:r>
            <a:r>
              <a:rPr lang="ru-RU" sz="2400" dirty="0" smtClean="0">
                <a:latin typeface="+mj-lt"/>
              </a:rPr>
              <a:t>, регулярно обновляется, ведутся дискуссии, оказывается помощь по возникающим вопросам.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 smtClean="0">
                <a:latin typeface="+mj-lt"/>
              </a:rPr>
              <a:t>При работе над ЕФР мы предлагали интересующие нас поправки и предложения к спецификации. Часть уже принята, часть находится в процессе обсуждения.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54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768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Обучающие материалы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56066"/>
            <a:ext cx="10515600" cy="6151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  <a:hlinkClick r:id="rId2"/>
              </a:rPr>
              <a:t>https://graphql.org/</a:t>
            </a:r>
            <a:endParaRPr lang="ru-RU" dirty="0" smtClean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41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199" y="2062404"/>
            <a:ext cx="929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Пошаговое введение в </a:t>
            </a:r>
            <a:r>
              <a:rPr lang="en-US" sz="2400" dirty="0" smtClean="0">
                <a:latin typeface="+mj-lt"/>
              </a:rPr>
              <a:t>GraphQL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с интерактивными примерами</a:t>
            </a:r>
            <a:r>
              <a:rPr lang="en-US" sz="2400" dirty="0" smtClean="0">
                <a:latin typeface="+mj-lt"/>
              </a:rPr>
              <a:t>. </a:t>
            </a:r>
            <a:endParaRPr lang="ru-RU" sz="2400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17154"/>
            <a:ext cx="2038350" cy="35909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503" y="2717154"/>
            <a:ext cx="2705100" cy="37623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789" y="2610327"/>
            <a:ext cx="1571625" cy="15811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800" y="2633017"/>
            <a:ext cx="19335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9181" y="320675"/>
            <a:ext cx="4791419" cy="1325563"/>
          </a:xfrm>
        </p:spPr>
        <p:txBody>
          <a:bodyPr/>
          <a:lstStyle/>
          <a:p>
            <a:pPr algn="ctr"/>
            <a:r>
              <a:rPr lang="ru-RU" dirty="0" smtClean="0"/>
              <a:t>Серверы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JS       - </a:t>
            </a:r>
            <a:r>
              <a:rPr lang="en-US" dirty="0" smtClean="0">
                <a:latin typeface="+mj-lt"/>
                <a:hlinkClick r:id="rId2"/>
              </a:rPr>
              <a:t>https://github.com/graphql/graphql-js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Node - </a:t>
            </a:r>
            <a:r>
              <a:rPr lang="en-US" dirty="0" smtClean="0">
                <a:latin typeface="+mj-lt"/>
                <a:hlinkClick r:id="rId3"/>
              </a:rPr>
              <a:t>https://www.apollographql.com/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.NET  - </a:t>
            </a:r>
            <a:r>
              <a:rPr lang="en-US" dirty="0" smtClean="0">
                <a:latin typeface="+mj-lt"/>
                <a:hlinkClick r:id="rId4"/>
              </a:rPr>
              <a:t>https://github.com/graphql-dotnet/graphql-dotnet</a:t>
            </a:r>
            <a:endParaRPr lang="ru-RU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Java   - </a:t>
            </a:r>
            <a:r>
              <a:rPr lang="en-US" dirty="0" smtClean="0">
                <a:latin typeface="+mj-lt"/>
                <a:hlinkClick r:id="rId5"/>
              </a:rPr>
              <a:t>https://github.com/graphql-java/graphql-java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 многие, многие другие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Полный список тут - </a:t>
            </a:r>
            <a:r>
              <a:rPr lang="en-US" dirty="0" smtClean="0">
                <a:latin typeface="+mj-lt"/>
                <a:hlinkClick r:id="rId6"/>
              </a:rPr>
              <a:t>https://graphql.org/code/#server-libraries</a:t>
            </a:r>
            <a:r>
              <a:rPr lang="ru-RU" dirty="0" smtClean="0">
                <a:latin typeface="+mj-lt"/>
              </a:rPr>
              <a:t>, представлены десятки проектов под популярные платформы разработки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42</a:t>
            </a:fld>
            <a:endParaRPr lang="ru-RU" dirty="0"/>
          </a:p>
        </p:txBody>
      </p:sp>
      <p:pic>
        <p:nvPicPr>
          <p:cNvPr id="6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688" y="2822685"/>
            <a:ext cx="561522" cy="5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Клиенты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74052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+mj-lt"/>
              </a:rPr>
              <a:t>JS          - </a:t>
            </a:r>
            <a:r>
              <a:rPr lang="en-US" dirty="0" smtClean="0">
                <a:latin typeface="+mj-lt"/>
                <a:hlinkClick r:id="rId2"/>
              </a:rPr>
              <a:t>https://graphql.org/code/#javascript-1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.NET     - </a:t>
            </a:r>
            <a:r>
              <a:rPr lang="en-US" dirty="0" smtClean="0">
                <a:latin typeface="+mj-lt"/>
                <a:hlinkClick r:id="rId3"/>
              </a:rPr>
              <a:t>https://github.com/graphql-dotnet/graphql-client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Java      - </a:t>
            </a:r>
            <a:r>
              <a:rPr lang="en-US" dirty="0" smtClean="0">
                <a:latin typeface="+mj-lt"/>
                <a:hlinkClick r:id="rId4"/>
              </a:rPr>
              <a:t>http://stash.corp.icba.biz/dashboard</a:t>
            </a:r>
            <a:endParaRPr lang="en-US" dirty="0" smtClean="0">
              <a:latin typeface="+mj-lt"/>
              <a:hlinkClick r:id="rId3"/>
            </a:endParaRPr>
          </a:p>
          <a:p>
            <a:r>
              <a:rPr lang="en-US" dirty="0" smtClean="0">
                <a:latin typeface="+mj-lt"/>
              </a:rPr>
              <a:t>Python - </a:t>
            </a:r>
            <a:r>
              <a:rPr lang="en-US" dirty="0" smtClean="0">
                <a:latin typeface="+mj-lt"/>
                <a:hlinkClick r:id="rId5"/>
              </a:rPr>
              <a:t>https://github.com/graphql-python/gql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Генераторы </a:t>
            </a:r>
            <a:r>
              <a:rPr lang="ru-RU" dirty="0">
                <a:latin typeface="+mj-lt"/>
              </a:rPr>
              <a:t>собственной </a:t>
            </a:r>
            <a:r>
              <a:rPr lang="ru-RU" dirty="0" smtClean="0">
                <a:latin typeface="+mj-lt"/>
              </a:rPr>
              <a:t>разработки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для </a:t>
            </a:r>
            <a:r>
              <a:rPr lang="en-US" dirty="0" smtClean="0">
                <a:latin typeface="+mj-lt"/>
              </a:rPr>
              <a:t>.NET </a:t>
            </a:r>
            <a:r>
              <a:rPr lang="ru-RU" dirty="0" smtClean="0">
                <a:latin typeface="+mj-lt"/>
              </a:rPr>
              <a:t>и </a:t>
            </a:r>
            <a:r>
              <a:rPr lang="en-US" dirty="0" smtClean="0">
                <a:latin typeface="+mj-lt"/>
              </a:rPr>
              <a:t>Java</a:t>
            </a:r>
            <a:r>
              <a:rPr lang="ru-RU" dirty="0" smtClean="0">
                <a:latin typeface="+mj-lt"/>
              </a:rPr>
              <a:t>, автоматизируют создание</a:t>
            </a:r>
            <a:r>
              <a:rPr lang="en-US" dirty="0" smtClean="0">
                <a:latin typeface="+mj-lt"/>
              </a:rPr>
              <a:t> .NET</a:t>
            </a:r>
            <a:r>
              <a:rPr lang="ru-RU" dirty="0" smtClean="0">
                <a:latin typeface="+mj-lt"/>
              </a:rPr>
              <a:t> / </a:t>
            </a:r>
            <a:r>
              <a:rPr lang="en-US" dirty="0" smtClean="0">
                <a:latin typeface="+mj-lt"/>
              </a:rPr>
              <a:t>Java </a:t>
            </a:r>
            <a:r>
              <a:rPr lang="ru-RU" dirty="0" smtClean="0">
                <a:latin typeface="+mj-lt"/>
              </a:rPr>
              <a:t>клиентов по </a:t>
            </a:r>
            <a:r>
              <a:rPr lang="en-US" dirty="0" smtClean="0">
                <a:latin typeface="+mj-lt"/>
              </a:rPr>
              <a:t>SDL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 многие, многие другие</a:t>
            </a:r>
            <a:endParaRPr lang="en-US" dirty="0" smtClean="0">
              <a:latin typeface="+mj-lt"/>
              <a:hlinkClick r:id="rId3"/>
            </a:endParaRPr>
          </a:p>
          <a:p>
            <a:pPr marL="0" indent="0">
              <a:buNone/>
            </a:pPr>
            <a:endParaRPr lang="en-US" dirty="0">
              <a:latin typeface="+mj-lt"/>
              <a:hlinkClick r:id="rId3"/>
            </a:endParaRP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Полный список тут - </a:t>
            </a:r>
            <a:r>
              <a:rPr lang="en-US" dirty="0" smtClean="0">
                <a:latin typeface="+mj-lt"/>
                <a:hlinkClick r:id="rId6"/>
              </a:rPr>
              <a:t>https://graphql.org/code/#graphql-clients</a:t>
            </a:r>
            <a:r>
              <a:rPr lang="ru-RU" dirty="0" smtClean="0">
                <a:latin typeface="+mj-lt"/>
              </a:rPr>
              <a:t>, представлены десятки проектов под популярные платформы разработки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43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3046" y="3536414"/>
            <a:ext cx="10477042" cy="760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234" y="2197044"/>
            <a:ext cx="561522" cy="5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7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783" y="0"/>
            <a:ext cx="11920152" cy="6260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In-browser </a:t>
            </a:r>
            <a:r>
              <a:rPr lang="en-US" dirty="0"/>
              <a:t>IDE </a:t>
            </a:r>
            <a:r>
              <a:rPr lang="ru-RU" dirty="0" smtClean="0"/>
              <a:t>для</a:t>
            </a:r>
            <a:r>
              <a:rPr lang="en-US" dirty="0" smtClean="0"/>
              <a:t> 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4059" y="727082"/>
            <a:ext cx="10515600" cy="550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GraphQL Playground </a:t>
            </a:r>
            <a:r>
              <a:rPr lang="en-US" dirty="0" smtClean="0">
                <a:latin typeface="+mj-lt"/>
                <a:hlinkClick r:id="rId2"/>
              </a:rPr>
              <a:t>https://github.com/prisma/graphql-playground</a:t>
            </a:r>
            <a:endParaRPr lang="en-US" dirty="0" smtClean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497" y="1210605"/>
            <a:ext cx="7331179" cy="5268327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44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1783" y="1737856"/>
            <a:ext cx="41527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Аналог </a:t>
            </a:r>
            <a:r>
              <a:rPr lang="en-US" dirty="0" smtClean="0">
                <a:latin typeface="+mj-lt"/>
              </a:rPr>
              <a:t>Postman</a:t>
            </a:r>
            <a:r>
              <a:rPr lang="ru-RU" dirty="0" smtClean="0">
                <a:latin typeface="+mj-lt"/>
              </a:rPr>
              <a:t>, только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для </a:t>
            </a:r>
            <a:r>
              <a:rPr lang="en-US" dirty="0" smtClean="0">
                <a:latin typeface="+mj-lt"/>
              </a:rPr>
              <a:t>GraphQL</a:t>
            </a:r>
            <a:r>
              <a:rPr lang="en-US" dirty="0">
                <a:latin typeface="+mj-lt"/>
              </a:rPr>
              <a:t>:</a:t>
            </a:r>
            <a:endParaRPr lang="en-US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Подключается </a:t>
            </a:r>
            <a:r>
              <a:rPr lang="ru-RU" dirty="0" smtClean="0">
                <a:latin typeface="+mj-lt"/>
              </a:rPr>
              <a:t>за 1 клик</a:t>
            </a:r>
          </a:p>
          <a:p>
            <a:pPr marL="285750" indent="-285750">
              <a:buFontTx/>
              <a:buChar char="-"/>
            </a:pPr>
            <a:r>
              <a:rPr lang="ru-RU" dirty="0" err="1" smtClean="0">
                <a:latin typeface="+mj-lt"/>
              </a:rPr>
              <a:t>Многовкладочный</a:t>
            </a:r>
            <a:r>
              <a:rPr lang="ru-RU" dirty="0" smtClean="0">
                <a:latin typeface="+mj-lt"/>
              </a:rPr>
              <a:t> интерфейс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Настройки интерфейса и поведения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Написание/выполнение запросов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Подсветка синтаксиса</a:t>
            </a:r>
          </a:p>
          <a:p>
            <a:pPr marL="285750" indent="-285750" algn="just">
              <a:buFontTx/>
              <a:buChar char="-"/>
            </a:pPr>
            <a:r>
              <a:rPr lang="ru-RU" dirty="0" smtClean="0">
                <a:latin typeface="+mj-lt"/>
              </a:rPr>
              <a:t>Подсказки редактора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Форматирование запроса/ответа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История запросов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Работа с переменными запроса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Задание </a:t>
            </a:r>
            <a:r>
              <a:rPr lang="en-US" dirty="0" smtClean="0">
                <a:latin typeface="+mj-lt"/>
              </a:rPr>
              <a:t>HTTP </a:t>
            </a:r>
            <a:r>
              <a:rPr lang="ru-RU" dirty="0" smtClean="0">
                <a:latin typeface="+mj-lt"/>
              </a:rPr>
              <a:t>заголовков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Метрики времени выполнения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Поддержка интроспекции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Интерактивная документация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2253" y="6033184"/>
            <a:ext cx="3556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GraphiQL</a:t>
            </a:r>
            <a:r>
              <a:rPr lang="ru-RU" dirty="0" smtClean="0">
                <a:latin typeface="+mj-lt"/>
              </a:rPr>
              <a:t> – альтернативная </a:t>
            </a:r>
            <a:r>
              <a:rPr lang="en-US" dirty="0" smtClean="0">
                <a:latin typeface="+mj-lt"/>
              </a:rPr>
              <a:t>IDE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  <a:hlinkClick r:id="rId4"/>
              </a:rPr>
              <a:t>https</a:t>
            </a:r>
            <a:r>
              <a:rPr lang="en-US" dirty="0">
                <a:latin typeface="+mj-lt"/>
                <a:hlinkClick r:id="rId4"/>
              </a:rPr>
              <a:t>://github.com/graphql/graphiql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525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37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Voyager – </a:t>
            </a:r>
            <a:r>
              <a:rPr lang="ru-RU" dirty="0" smtClean="0"/>
              <a:t>интерактивный граф схемы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14663"/>
            <a:ext cx="10515600" cy="11317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https://github.com/APIs-guru/graphql-voyager </a:t>
            </a:r>
            <a:endParaRPr lang="ru-RU" dirty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pic>
        <p:nvPicPr>
          <p:cNvPr id="4098" name="Picture 2" descr="voyager demo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6" y="1298404"/>
            <a:ext cx="8572500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166034" y="1208333"/>
            <a:ext cx="2897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Полезный инструмент для: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Разработчика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Аналитика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Поддержки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Клиентов сервера</a:t>
            </a:r>
            <a:endParaRPr lang="ru-RU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77899" y="3503364"/>
            <a:ext cx="2875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Подключается в 1 </a:t>
            </a:r>
            <a:r>
              <a:rPr lang="ru-RU" dirty="0" smtClean="0">
                <a:latin typeface="+mj-lt"/>
              </a:rPr>
              <a:t>клик</a:t>
            </a:r>
            <a:r>
              <a:rPr lang="ru-RU" dirty="0">
                <a:latin typeface="+mj-lt"/>
              </a:rPr>
              <a:t>,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содержит </a:t>
            </a:r>
            <a:r>
              <a:rPr lang="ru-RU" dirty="0" smtClean="0">
                <a:latin typeface="+mj-lt"/>
              </a:rPr>
              <a:t>встроенную актуальную </a:t>
            </a:r>
            <a:r>
              <a:rPr lang="ru-RU" dirty="0" smtClean="0">
                <a:latin typeface="+mj-lt"/>
              </a:rPr>
              <a:t>документацию.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6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254"/>
            <a:ext cx="10515600" cy="739627"/>
          </a:xfrm>
        </p:spPr>
        <p:txBody>
          <a:bodyPr/>
          <a:lstStyle/>
          <a:p>
            <a:pPr algn="ctr"/>
            <a:r>
              <a:rPr lang="en-US" dirty="0" smtClean="0"/>
              <a:t>GraphQL Foundation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7670" y="639376"/>
            <a:ext cx="10136659" cy="565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https://gql.foundation/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299" y="1204912"/>
            <a:ext cx="6403785" cy="42722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9556" y="5521146"/>
            <a:ext cx="11532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dirty="0" smtClean="0">
                <a:latin typeface="+mj-lt"/>
              </a:rPr>
              <a:t>GraphQL </a:t>
            </a:r>
            <a:r>
              <a:rPr lang="ru-RU" dirty="0">
                <a:latin typeface="+mj-lt"/>
              </a:rPr>
              <a:t>Foundation - это </a:t>
            </a:r>
            <a:r>
              <a:rPr lang="ru-RU" dirty="0" smtClean="0">
                <a:latin typeface="+mj-lt"/>
              </a:rPr>
              <a:t>независимая организация, основанная компаниями</a:t>
            </a:r>
            <a:r>
              <a:rPr lang="ru-RU" dirty="0">
                <a:latin typeface="+mj-lt"/>
              </a:rPr>
              <a:t>, занимающимися разработкой технологий и приложений. GraphQL Foundation поощряет вклад, руководство и совместное инвестирование от широкой группы в независимые от поставщиков события, документацию, инструменты и поддержку </a:t>
            </a:r>
            <a:r>
              <a:rPr lang="ru-RU" dirty="0" smtClean="0">
                <a:latin typeface="+mj-lt"/>
              </a:rPr>
              <a:t>GraphQL</a:t>
            </a:r>
            <a:r>
              <a:rPr lang="en-US" dirty="0" smtClean="0">
                <a:latin typeface="+mj-lt"/>
              </a:rPr>
              <a:t>.</a:t>
            </a:r>
            <a:endParaRPr lang="ru-RU" dirty="0">
              <a:latin typeface="+mj-lt"/>
            </a:endParaRPr>
          </a:p>
          <a:p>
            <a:pPr algn="ctr" fontAlgn="base"/>
            <a:endParaRPr lang="en-US" b="0" i="0" dirty="0">
              <a:solidFill>
                <a:srgbClr val="444444"/>
              </a:solidFill>
              <a:effectLst/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0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43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GraphQL Foundation Members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86314"/>
            <a:ext cx="10515600" cy="6210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https://gql.foundation/members</a:t>
            </a:r>
            <a:r>
              <a:rPr lang="en-US" dirty="0" smtClean="0">
                <a:latin typeface="+mj-lt"/>
                <a:hlinkClick r:id="rId2"/>
              </a:rPr>
              <a:t>/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52" y="1080183"/>
            <a:ext cx="10468448" cy="524595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47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67767" y="6371893"/>
            <a:ext cx="9703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+mj-lt"/>
              </a:rPr>
              <a:t>Это только участники, а пользователей-организаций гораздо больше, например, </a:t>
            </a:r>
            <a:r>
              <a:rPr lang="en-US" sz="2000" dirty="0">
                <a:latin typeface="+mj-lt"/>
              </a:rPr>
              <a:t>Netflix.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656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8563"/>
            <a:ext cx="10515600" cy="730507"/>
          </a:xfrm>
        </p:spPr>
        <p:txBody>
          <a:bodyPr/>
          <a:lstStyle/>
          <a:p>
            <a:pPr algn="ctr"/>
            <a:r>
              <a:rPr lang="en-US" dirty="0" smtClean="0"/>
              <a:t>GraphQL RFC Working Group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4103" y="799070"/>
            <a:ext cx="10515600" cy="5386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https://github.com/graphql/graphql-wg</a:t>
            </a:r>
            <a:endParaRPr lang="en-US" dirty="0" smtClean="0">
              <a:latin typeface="+mj-lt"/>
            </a:endParaRPr>
          </a:p>
          <a:p>
            <a:pPr marL="0" indent="0" algn="ctr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672282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GraphQL WG (Рабочая группа) - это ежемесячное </a:t>
            </a:r>
            <a:r>
              <a:rPr lang="en-US" dirty="0" smtClean="0">
                <a:latin typeface="+mj-lt"/>
              </a:rPr>
              <a:t>3-</a:t>
            </a:r>
            <a:r>
              <a:rPr lang="ru-RU" dirty="0" smtClean="0">
                <a:latin typeface="+mj-lt"/>
              </a:rPr>
              <a:t>часовое собрание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в формате видеоконференции разработчиков, сопровождающих саму спецификацию, а также популярные библиотеки и инструменты GraphQL.</a:t>
            </a:r>
          </a:p>
          <a:p>
            <a:pPr algn="just"/>
            <a:endParaRPr lang="ru-RU" dirty="0" smtClean="0">
              <a:latin typeface="+mj-lt"/>
            </a:endParaRPr>
          </a:p>
          <a:p>
            <a:pPr algn="just"/>
            <a:r>
              <a:rPr lang="ru-RU" dirty="0" smtClean="0">
                <a:latin typeface="+mj-lt"/>
              </a:rPr>
              <a:t>Основная задача GraphQL WG - обсудить и согласовать предлагаемые дополнения к спецификации GraphQL. Кроме того, группа может обсуждать и сотрудничать по другим соответствующим техническим темам, касающимся основных проектов GraphQL.</a:t>
            </a:r>
          </a:p>
          <a:p>
            <a:pPr algn="just"/>
            <a:endParaRPr lang="ru-RU" dirty="0">
              <a:latin typeface="+mj-lt"/>
            </a:endParaRPr>
          </a:p>
          <a:p>
            <a:pPr algn="just"/>
            <a:r>
              <a:rPr lang="ru-RU" dirty="0" smtClean="0">
                <a:latin typeface="+mj-lt"/>
              </a:rPr>
              <a:t>Нами было получено предложение участия в </a:t>
            </a:r>
            <a:r>
              <a:rPr lang="en-US" dirty="0" smtClean="0">
                <a:latin typeface="+mj-lt"/>
              </a:rPr>
              <a:t>GraphQL WG </a:t>
            </a:r>
            <a:r>
              <a:rPr lang="ru-RU" dirty="0" smtClean="0">
                <a:latin typeface="+mj-lt"/>
              </a:rPr>
              <a:t>благодаря нашему вкладу и регулярной поддержке проекта </a:t>
            </a:r>
            <a:r>
              <a:rPr lang="en-US" dirty="0" err="1" smtClean="0">
                <a:latin typeface="+mj-lt"/>
              </a:rPr>
              <a:t>graphql-dotnet</a:t>
            </a:r>
            <a:r>
              <a:rPr lang="en-US" dirty="0" smtClean="0">
                <a:latin typeface="+mj-lt"/>
              </a:rPr>
              <a:t> – </a:t>
            </a:r>
            <a:r>
              <a:rPr lang="ru-RU" dirty="0" smtClean="0">
                <a:latin typeface="+mj-lt"/>
              </a:rPr>
              <a:t>самого популярного на данный момент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сервера для платформы </a:t>
            </a:r>
            <a:r>
              <a:rPr lang="en-US" dirty="0" smtClean="0">
                <a:latin typeface="+mj-lt"/>
              </a:rPr>
              <a:t>.NET </a:t>
            </a:r>
            <a:r>
              <a:rPr lang="ru-RU" dirty="0" smtClean="0">
                <a:latin typeface="+mj-lt"/>
              </a:rPr>
              <a:t>на </a:t>
            </a:r>
            <a:r>
              <a:rPr lang="en-US" dirty="0" smtClean="0">
                <a:latin typeface="+mj-lt"/>
              </a:rPr>
              <a:t>GitHub</a:t>
            </a:r>
            <a:r>
              <a:rPr lang="ru-RU" dirty="0" smtClean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48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4652962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2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4691"/>
          </a:xfrm>
        </p:spPr>
        <p:txBody>
          <a:bodyPr/>
          <a:lstStyle/>
          <a:p>
            <a:pPr algn="ctr"/>
            <a:r>
              <a:rPr lang="en-US" dirty="0" smtClean="0"/>
              <a:t>GraphQL</a:t>
            </a:r>
            <a:r>
              <a:rPr lang="ru-RU" dirty="0" smtClean="0"/>
              <a:t> .</a:t>
            </a:r>
            <a:r>
              <a:rPr lang="en-US" dirty="0" smtClean="0"/>
              <a:t>NET Server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779934"/>
            <a:ext cx="10515600" cy="5875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https://github.com/graphql-dotnet/graphql-dotnet</a:t>
            </a:r>
            <a:endParaRPr lang="ru-RU" dirty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49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458418" y="2086313"/>
            <a:ext cx="447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GraphQL Core Engine</a:t>
            </a:r>
            <a:endParaRPr lang="ru-RU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58418" y="4230361"/>
            <a:ext cx="447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GraphQL ASP.NET Core Hosting/Transport</a:t>
            </a:r>
            <a:endParaRPr lang="ru-RU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17793" y="1316998"/>
            <a:ext cx="103448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Мы являемся частью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глобального </a:t>
            </a:r>
            <a:r>
              <a:rPr lang="en-US" dirty="0">
                <a:latin typeface="+mj-lt"/>
              </a:rPr>
              <a:t>GraphQL Community</a:t>
            </a:r>
            <a:r>
              <a:rPr lang="ru-RU" dirty="0">
                <a:latin typeface="+mj-lt"/>
              </a:rPr>
              <a:t>, принимая участие в развитии </a:t>
            </a:r>
            <a:r>
              <a:rPr lang="en-US" dirty="0">
                <a:latin typeface="+mj-lt"/>
              </a:rPr>
              <a:t>GraphQL </a:t>
            </a:r>
            <a:r>
              <a:rPr lang="ru-RU" dirty="0">
                <a:latin typeface="+mj-lt"/>
              </a:rPr>
              <a:t>сервера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 сопутствующих инструментов для платформы </a:t>
            </a:r>
            <a:r>
              <a:rPr lang="en-US" dirty="0">
                <a:latin typeface="+mj-lt"/>
              </a:rPr>
              <a:t>.NET </a:t>
            </a:r>
            <a:r>
              <a:rPr lang="ru-RU" dirty="0">
                <a:latin typeface="+mj-lt"/>
              </a:rPr>
              <a:t>на </a:t>
            </a:r>
            <a:r>
              <a:rPr lang="en-US" dirty="0">
                <a:latin typeface="+mj-lt"/>
              </a:rPr>
              <a:t>GitHub.</a:t>
            </a:r>
            <a:endParaRPr lang="ru-RU" dirty="0">
              <a:latin typeface="+mj-lt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2" y="2005967"/>
            <a:ext cx="7253205" cy="435038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85" y="4520452"/>
            <a:ext cx="4657725" cy="183832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115" y="2430653"/>
            <a:ext cx="4733925" cy="188595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813884" y="4316603"/>
            <a:ext cx="3563232" cy="203974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4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Как сделать </a:t>
            </a:r>
            <a:r>
              <a:rPr lang="ru-RU" sz="4400" dirty="0" err="1" smtClean="0">
                <a:latin typeface="+mj-lt"/>
              </a:rPr>
              <a:t>микросервисы</a:t>
            </a:r>
            <a:r>
              <a:rPr lang="ru-RU" sz="4400" dirty="0" smtClean="0">
                <a:latin typeface="+mj-lt"/>
              </a:rPr>
              <a:t> на самом деле </a:t>
            </a:r>
            <a:r>
              <a:rPr lang="ru-RU" sz="4400" dirty="0" err="1" smtClean="0">
                <a:latin typeface="+mj-lt"/>
              </a:rPr>
              <a:t>переиспользуемыми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+mj-lt"/>
              </a:rPr>
              <a:t>GraphQL </a:t>
            </a:r>
            <a:r>
              <a:rPr lang="ru-RU" sz="4400" dirty="0" smtClean="0">
                <a:latin typeface="+mj-lt"/>
              </a:rPr>
              <a:t>в ЕФР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1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-8018" y="136357"/>
            <a:ext cx="12200017" cy="304317"/>
          </a:xfrm>
        </p:spPr>
        <p:txBody>
          <a:bodyPr>
            <a:normAutofit fontScale="90000"/>
          </a:bodyPr>
          <a:lstStyle/>
          <a:p>
            <a:pPr algn="ctr"/>
            <a:r>
              <a:rPr lang="en" dirty="0"/>
              <a:t>Consumer-Driven Contracts </a:t>
            </a:r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 smtClean="0"/>
              <a:t>ЕФР</a:t>
            </a:r>
            <a:endParaRPr lang="ru-RU" dirty="0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62472" y="6356350"/>
            <a:ext cx="2743200" cy="365125"/>
          </a:xfrm>
        </p:spPr>
        <p:txBody>
          <a:bodyPr/>
          <a:lstStyle/>
          <a:p>
            <a:r>
              <a:rPr lang="en-US" dirty="0" smtClean="0"/>
              <a:t>52</a:t>
            </a:r>
            <a:endParaRPr lang="ru-RU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0" y="500835"/>
            <a:ext cx="9024048" cy="6280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41673" y="3015535"/>
            <a:ext cx="170078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75" dirty="0">
                <a:latin typeface="+mj-lt"/>
              </a:rPr>
              <a:t>Digital</a:t>
            </a:r>
          </a:p>
          <a:p>
            <a:pPr algn="ctr"/>
            <a:r>
              <a:rPr lang="en-US" sz="3375" dirty="0">
                <a:latin typeface="+mj-lt"/>
              </a:rPr>
              <a:t>Platform</a:t>
            </a:r>
            <a:endParaRPr lang="ru-RU" sz="3375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60300" y="1187434"/>
            <a:ext cx="1001043" cy="676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797" dirty="0">
                <a:latin typeface="+mj-lt"/>
              </a:rPr>
              <a:t>ЕФР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186993" y="2610853"/>
            <a:ext cx="5647598" cy="22499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8389736" y="1822516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6773647" y="1808888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4735491" y="1820920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5404574" y="739424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4186993" y="500835"/>
            <a:ext cx="5647598" cy="211001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8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6119"/>
          </a:xfrm>
        </p:spPr>
        <p:txBody>
          <a:bodyPr/>
          <a:lstStyle/>
          <a:p>
            <a:pPr algn="ctr"/>
            <a:r>
              <a:rPr lang="ru-RU" dirty="0" smtClean="0"/>
              <a:t>Типы сервисов в ЕФР (</a:t>
            </a:r>
            <a:r>
              <a:rPr lang="en-US" dirty="0" smtClean="0"/>
              <a:t>.NET Core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91417" y="1410558"/>
            <a:ext cx="5585253" cy="3105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+mj-lt"/>
              </a:rPr>
              <a:t>                           </a:t>
            </a:r>
            <a:r>
              <a:rPr lang="ru-RU" sz="2000" b="1" dirty="0" smtClean="0">
                <a:latin typeface="+mj-lt"/>
              </a:rPr>
              <a:t>Технические сервисы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Для </a:t>
            </a:r>
            <a:r>
              <a:rPr lang="ru-RU" sz="2000" b="1" dirty="0" smtClean="0">
                <a:latin typeface="+mj-lt"/>
              </a:rPr>
              <a:t>внутреннего</a:t>
            </a:r>
            <a:r>
              <a:rPr lang="ru-RU" sz="2000" dirty="0" smtClean="0">
                <a:latin typeface="+mj-lt"/>
              </a:rPr>
              <a:t> потребления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Обеспечивают продвинутые сценарии вз</a:t>
            </a:r>
            <a:r>
              <a:rPr lang="ru-RU" sz="2000" dirty="0">
                <a:latin typeface="+mj-lt"/>
              </a:rPr>
              <a:t>а</a:t>
            </a:r>
            <a:r>
              <a:rPr lang="ru-RU" sz="2000" dirty="0" smtClean="0">
                <a:latin typeface="+mj-lt"/>
              </a:rPr>
              <a:t>имодействия:</a:t>
            </a:r>
            <a:r>
              <a:rPr lang="en-US" sz="2000" dirty="0" smtClean="0">
                <a:latin typeface="+mj-lt"/>
              </a:rPr>
              <a:t> RPC, </a:t>
            </a:r>
            <a:r>
              <a:rPr lang="en-US" sz="2000" dirty="0" err="1" smtClean="0">
                <a:latin typeface="+mj-lt"/>
              </a:rPr>
              <a:t>FireAndForget</a:t>
            </a:r>
            <a:r>
              <a:rPr lang="en-US" sz="2000" dirty="0" smtClean="0">
                <a:latin typeface="+mj-lt"/>
              </a:rPr>
              <a:t>, Events</a:t>
            </a:r>
            <a:r>
              <a:rPr lang="ru-RU" sz="2000" dirty="0" smtClean="0">
                <a:latin typeface="+mj-lt"/>
              </a:rPr>
              <a:t> 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Используемый транспорт – </a:t>
            </a:r>
            <a:r>
              <a:rPr lang="en-US" sz="2000" dirty="0" smtClean="0">
                <a:latin typeface="+mj-lt"/>
              </a:rPr>
              <a:t>AMQP (</a:t>
            </a:r>
            <a:r>
              <a:rPr lang="en-US" sz="2000" dirty="0" err="1" smtClean="0">
                <a:latin typeface="+mj-lt"/>
              </a:rPr>
              <a:t>RabbitMQ</a:t>
            </a:r>
            <a:r>
              <a:rPr lang="en-US" sz="2000" dirty="0" smtClean="0">
                <a:latin typeface="+mj-lt"/>
              </a:rPr>
              <a:t>)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Экспортируют </a:t>
            </a:r>
            <a:r>
              <a:rPr lang="en-US" sz="2000" dirty="0" smtClean="0">
                <a:latin typeface="+mj-lt"/>
              </a:rPr>
              <a:t>JSON</a:t>
            </a:r>
            <a:r>
              <a:rPr lang="ru-RU" sz="2000" dirty="0" smtClean="0">
                <a:latin typeface="+mj-lt"/>
              </a:rPr>
              <a:t> схему внутреннего формата для работы с ними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Собственный </a:t>
            </a:r>
            <a:r>
              <a:rPr lang="en-US" sz="2000" dirty="0" smtClean="0">
                <a:latin typeface="+mj-lt"/>
              </a:rPr>
              <a:t>.NET SDK</a:t>
            </a:r>
            <a:r>
              <a:rPr lang="ru-RU" sz="2000" dirty="0" smtClean="0">
                <a:latin typeface="+mj-lt"/>
              </a:rPr>
              <a:t> для </a:t>
            </a:r>
            <a:r>
              <a:rPr lang="en-US" sz="2000" dirty="0" err="1" smtClean="0">
                <a:latin typeface="+mj-lt"/>
              </a:rPr>
              <a:t>RabbitMQ</a:t>
            </a:r>
            <a:endParaRPr lang="ru-RU" sz="2000" dirty="0">
              <a:latin typeface="+mj-lt"/>
            </a:endParaRPr>
          </a:p>
          <a:p>
            <a:pPr marL="0" indent="0">
              <a:buNone/>
            </a:pPr>
            <a:endParaRPr lang="ru-RU" sz="2000" dirty="0">
              <a:latin typeface="+mj-lt"/>
            </a:endParaRPr>
          </a:p>
        </p:txBody>
      </p:sp>
      <p:cxnSp>
        <p:nvCxnSpPr>
          <p:cNvPr id="5" name="Прямая со стрелкой 4"/>
          <p:cNvCxnSpPr>
            <a:stCxn id="2" idx="2"/>
            <a:endCxn id="3" idx="0"/>
          </p:cNvCxnSpPr>
          <p:nvPr/>
        </p:nvCxnSpPr>
        <p:spPr>
          <a:xfrm>
            <a:off x="6096000" y="766119"/>
            <a:ext cx="3188044" cy="644439"/>
          </a:xfrm>
          <a:prstGeom prst="straightConnector1">
            <a:avLst/>
          </a:prstGeom>
          <a:ln w="381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/>
          <p:cNvSpPr txBox="1">
            <a:spLocks/>
          </p:cNvSpPr>
          <p:nvPr/>
        </p:nvSpPr>
        <p:spPr>
          <a:xfrm>
            <a:off x="232717" y="1410558"/>
            <a:ext cx="5863283" cy="358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+mj-lt"/>
              </a:rPr>
              <a:t>                                </a:t>
            </a:r>
            <a:r>
              <a:rPr lang="ru-RU" sz="2000" b="1" dirty="0" smtClean="0">
                <a:latin typeface="+mj-lt"/>
              </a:rPr>
              <a:t>Доменные сервисы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Для </a:t>
            </a:r>
            <a:r>
              <a:rPr lang="ru-RU" sz="2000" b="1" dirty="0" smtClean="0">
                <a:latin typeface="+mj-lt"/>
              </a:rPr>
              <a:t>внешнего</a:t>
            </a:r>
            <a:r>
              <a:rPr lang="ru-RU" sz="2000" dirty="0" smtClean="0">
                <a:latin typeface="+mj-lt"/>
              </a:rPr>
              <a:t> потребления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Обеспечивают высокоуровневый </a:t>
            </a:r>
            <a:r>
              <a:rPr lang="en-US" sz="2000" dirty="0" smtClean="0">
                <a:latin typeface="+mj-lt"/>
              </a:rPr>
              <a:t>API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Используемый транспорт – </a:t>
            </a:r>
            <a:r>
              <a:rPr lang="en-US" sz="2000" dirty="0" smtClean="0">
                <a:latin typeface="+mj-lt"/>
              </a:rPr>
              <a:t>HTTP </a:t>
            </a:r>
            <a:r>
              <a:rPr lang="ru-RU" sz="2000" dirty="0" smtClean="0">
                <a:latin typeface="+mj-lt"/>
              </a:rPr>
              <a:t>(</a:t>
            </a:r>
            <a:r>
              <a:rPr lang="en-US" sz="2000" dirty="0" smtClean="0">
                <a:latin typeface="+mj-lt"/>
              </a:rPr>
              <a:t>ASP.NET Core</a:t>
            </a:r>
            <a:r>
              <a:rPr lang="ru-RU" sz="2000" dirty="0" smtClean="0">
                <a:latin typeface="+mj-lt"/>
              </a:rPr>
              <a:t>)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Экспортируют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схему в качестве контрактов для работы с ними 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Собственный </a:t>
            </a:r>
            <a:r>
              <a:rPr lang="en-US" sz="2000" dirty="0" smtClean="0">
                <a:latin typeface="+mj-lt"/>
              </a:rPr>
              <a:t>.NET SDK </a:t>
            </a:r>
            <a:r>
              <a:rPr lang="ru-RU" sz="2000" dirty="0" smtClean="0">
                <a:latin typeface="+mj-lt"/>
              </a:rPr>
              <a:t>для </a:t>
            </a:r>
            <a:r>
              <a:rPr lang="en-US" sz="2000" dirty="0" smtClean="0">
                <a:latin typeface="+mj-lt"/>
              </a:rPr>
              <a:t>GraphQL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Встроенный </a:t>
            </a:r>
            <a:r>
              <a:rPr lang="en-US" sz="2000" dirty="0" smtClean="0">
                <a:latin typeface="+mj-lt"/>
              </a:rPr>
              <a:t>Playground</a:t>
            </a:r>
            <a:r>
              <a:rPr lang="ru-RU" sz="2000" dirty="0" smtClean="0">
                <a:latin typeface="+mj-lt"/>
              </a:rPr>
              <a:t> на тест-контуре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Встроенный </a:t>
            </a:r>
            <a:r>
              <a:rPr lang="en-US" sz="2000" dirty="0" smtClean="0">
                <a:latin typeface="+mj-lt"/>
              </a:rPr>
              <a:t>Voyager</a:t>
            </a:r>
            <a:r>
              <a:rPr lang="ru-RU" sz="2000" dirty="0" smtClean="0">
                <a:latin typeface="+mj-lt"/>
              </a:rPr>
              <a:t> на тест-контуре</a:t>
            </a:r>
          </a:p>
        </p:txBody>
      </p:sp>
      <p:cxnSp>
        <p:nvCxnSpPr>
          <p:cNvPr id="9" name="Прямая со стрелкой 8"/>
          <p:cNvCxnSpPr>
            <a:stCxn id="2" idx="2"/>
            <a:endCxn id="6" idx="0"/>
          </p:cNvCxnSpPr>
          <p:nvPr/>
        </p:nvCxnSpPr>
        <p:spPr>
          <a:xfrm flipH="1">
            <a:off x="3164359" y="766119"/>
            <a:ext cx="2931641" cy="644439"/>
          </a:xfrm>
          <a:prstGeom prst="straightConnector1">
            <a:avLst/>
          </a:prstGeom>
          <a:ln w="381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350" y="6066729"/>
            <a:ext cx="12076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* Ведутся работы по взаимодействию сервисов по спецификации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через транспорт </a:t>
            </a:r>
            <a:r>
              <a:rPr lang="en-US" sz="2000" dirty="0" smtClean="0">
                <a:latin typeface="+mj-lt"/>
              </a:rPr>
              <a:t>Apache Kafka</a:t>
            </a:r>
            <a:endParaRPr lang="ru-RU" sz="2000" dirty="0">
              <a:latin typeface="+mj-lt"/>
            </a:endParaRP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52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738567" y="5350428"/>
            <a:ext cx="6750235" cy="461665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1 </a:t>
            </a:r>
            <a:r>
              <a:rPr lang="ru-RU" sz="2400" dirty="0">
                <a:latin typeface="+mj-lt"/>
              </a:rPr>
              <a:t>домен </a:t>
            </a:r>
            <a:r>
              <a:rPr lang="ru-RU" sz="2400" dirty="0" smtClean="0">
                <a:latin typeface="+mj-lt"/>
              </a:rPr>
              <a:t> ≈  </a:t>
            </a:r>
            <a:r>
              <a:rPr lang="en-US" sz="2400" dirty="0" smtClean="0">
                <a:latin typeface="+mj-lt"/>
              </a:rPr>
              <a:t>1 </a:t>
            </a:r>
            <a:r>
              <a:rPr lang="ru-RU" sz="2400" dirty="0">
                <a:latin typeface="+mj-lt"/>
              </a:rPr>
              <a:t>команда</a:t>
            </a:r>
            <a:r>
              <a:rPr lang="en-US" sz="2400" dirty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разработки, но это не точно </a:t>
            </a:r>
            <a:endParaRPr lang="ru-RU" sz="2400" dirty="0">
              <a:latin typeface="+mj-lt"/>
            </a:endParaRPr>
          </a:p>
        </p:txBody>
      </p:sp>
      <p:pic>
        <p:nvPicPr>
          <p:cNvPr id="10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519" y="5381311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61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7" grpId="0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123"/>
            <a:ext cx="10515600" cy="830246"/>
          </a:xfrm>
        </p:spPr>
        <p:txBody>
          <a:bodyPr/>
          <a:lstStyle/>
          <a:p>
            <a:pPr algn="ctr"/>
            <a:r>
              <a:rPr lang="ru-RU" dirty="0" smtClean="0"/>
              <a:t>Обмен </a:t>
            </a:r>
            <a:r>
              <a:rPr lang="en-US" dirty="0" smtClean="0"/>
              <a:t>GraphQL </a:t>
            </a:r>
            <a:r>
              <a:rPr lang="ru-RU" dirty="0" smtClean="0"/>
              <a:t>контрактами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51847" y="6228118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53</a:t>
            </a:fld>
            <a:endParaRPr lang="ru-RU"/>
          </a:p>
        </p:txBody>
      </p:sp>
      <p:pic>
        <p:nvPicPr>
          <p:cNvPr id="3074" name="Picture 2" descr="https://im0-tub-ru.yandex.net/i?id=c248c5ed9257b80d95dfa8a5857480ed&amp;n=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9" y="1089572"/>
            <a:ext cx="897856" cy="8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turkaramamotoru.com/ru/typescript-629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3" y="2129911"/>
            <a:ext cx="772770" cy="77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im0-tub-ru.yandex.net/i?id=8487f412a710ca25e71c355b207dd436&amp;n=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292" y="3033099"/>
            <a:ext cx="1468199" cy="110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81" y="1948772"/>
            <a:ext cx="1002616" cy="100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60" y="1879000"/>
            <a:ext cx="1274334" cy="12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im0-tub-ru.yandex.net/i?id=e73bd3c6fb49834f70667136d8f0c4e3&amp;n=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03" y="2067707"/>
            <a:ext cx="741779" cy="74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99" y="3277207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039" y="3370897"/>
            <a:ext cx="661400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46061" y="1465059"/>
            <a:ext cx="174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DOTNET_2_SDL</a:t>
            </a:r>
          </a:p>
        </p:txBody>
      </p:sp>
      <p:pic>
        <p:nvPicPr>
          <p:cNvPr id="57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855" y="1879001"/>
            <a:ext cx="1152194" cy="115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589299" y="1770149"/>
            <a:ext cx="180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SDL </a:t>
            </a:r>
            <a:r>
              <a:rPr lang="ru-RU" dirty="0" smtClean="0"/>
              <a:t>документ</a:t>
            </a:r>
            <a:endParaRPr lang="ru-RU" dirty="0"/>
          </a:p>
        </p:txBody>
      </p:sp>
      <p:cxnSp>
        <p:nvCxnSpPr>
          <p:cNvPr id="58" name="Прямая со стрелкой 57"/>
          <p:cNvCxnSpPr>
            <a:stCxn id="3090" idx="3"/>
          </p:cNvCxnSpPr>
          <p:nvPr/>
        </p:nvCxnSpPr>
        <p:spPr>
          <a:xfrm>
            <a:off x="6960682" y="2438597"/>
            <a:ext cx="807549" cy="809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380" y="2000888"/>
            <a:ext cx="917004" cy="91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863" y="3370912"/>
            <a:ext cx="758154" cy="75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Прямоугольник 60"/>
          <p:cNvSpPr/>
          <p:nvPr/>
        </p:nvSpPr>
        <p:spPr>
          <a:xfrm>
            <a:off x="7615343" y="3209805"/>
            <a:ext cx="165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SDL_2_DOTNET</a:t>
            </a:r>
            <a:endParaRPr lang="ru-RU" dirty="0"/>
          </a:p>
        </p:txBody>
      </p:sp>
      <p:sp>
        <p:nvSpPr>
          <p:cNvPr id="83" name="Прямоугольник 82"/>
          <p:cNvSpPr/>
          <p:nvPr/>
        </p:nvSpPr>
        <p:spPr>
          <a:xfrm>
            <a:off x="7615343" y="3839169"/>
            <a:ext cx="132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SDL_2_JAVA</a:t>
            </a:r>
          </a:p>
        </p:txBody>
      </p:sp>
      <p:pic>
        <p:nvPicPr>
          <p:cNvPr id="3100" name="Picture 28" descr="cs, extension, file, program, programming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863" y="4414542"/>
            <a:ext cx="758214" cy="75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extension, file, java, program, programming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384" y="4398365"/>
            <a:ext cx="840710" cy="84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817" y="5136346"/>
            <a:ext cx="1274334" cy="12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28" y="5278952"/>
            <a:ext cx="989120" cy="9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34" descr="https://avatars.mds.yandex.net/get-pdb/163339/b833a1a5-6152-45d3-b898-8dc4382d5a61/s1200?webp=fals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854" y="4841850"/>
            <a:ext cx="180616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36" descr="https://im0-tub-ru.yandex.net/i?id=fc437506c7d1e5ebf667738e9a25a555&amp;n=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07" y="5330848"/>
            <a:ext cx="895877" cy="89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38" descr="jar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22" y="6138589"/>
            <a:ext cx="583378" cy="5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1" name="Соединительная линия уступом 3120"/>
          <p:cNvCxnSpPr>
            <a:stCxn id="3074" idx="3"/>
            <a:endCxn id="3086" idx="0"/>
          </p:cNvCxnSpPr>
          <p:nvPr/>
        </p:nvCxnSpPr>
        <p:spPr>
          <a:xfrm>
            <a:off x="1086025" y="1538500"/>
            <a:ext cx="1237502" cy="3405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Соединительная линия уступом 179"/>
          <p:cNvCxnSpPr>
            <a:endCxn id="3086" idx="2"/>
          </p:cNvCxnSpPr>
          <p:nvPr/>
        </p:nvCxnSpPr>
        <p:spPr>
          <a:xfrm flipV="1">
            <a:off x="943256" y="3153334"/>
            <a:ext cx="1380271" cy="36664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99" y="742616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TextBox 211"/>
          <p:cNvSpPr txBox="1"/>
          <p:nvPr/>
        </p:nvSpPr>
        <p:spPr>
          <a:xfrm>
            <a:off x="4758360" y="4037425"/>
            <a:ext cx="14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JAVA_2_SDL</a:t>
            </a:r>
          </a:p>
        </p:txBody>
      </p:sp>
      <p:cxnSp>
        <p:nvCxnSpPr>
          <p:cNvPr id="214" name="Соединительная линия уступом 213"/>
          <p:cNvCxnSpPr>
            <a:stCxn id="3084" idx="0"/>
            <a:endCxn id="211" idx="1"/>
          </p:cNvCxnSpPr>
          <p:nvPr/>
        </p:nvCxnSpPr>
        <p:spPr>
          <a:xfrm rot="5400000" flipH="1" flipV="1">
            <a:off x="4234479" y="1146052"/>
            <a:ext cx="814830" cy="7906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Соединительная линия уступом 215"/>
          <p:cNvCxnSpPr>
            <a:stCxn id="3084" idx="2"/>
            <a:endCxn id="3098" idx="1"/>
          </p:cNvCxnSpPr>
          <p:nvPr/>
        </p:nvCxnSpPr>
        <p:spPr>
          <a:xfrm rot="16200000" flipH="1">
            <a:off x="4283322" y="2914656"/>
            <a:ext cx="717144" cy="7906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Соединительная линия уступом 220"/>
          <p:cNvCxnSpPr>
            <a:stCxn id="3098" idx="3"/>
            <a:endCxn id="3090" idx="2"/>
          </p:cNvCxnSpPr>
          <p:nvPr/>
        </p:nvCxnSpPr>
        <p:spPr>
          <a:xfrm flipV="1">
            <a:off x="5819849" y="2809487"/>
            <a:ext cx="769944" cy="8590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Соединительная линия уступом 223"/>
          <p:cNvCxnSpPr>
            <a:stCxn id="211" idx="3"/>
            <a:endCxn id="3090" idx="0"/>
          </p:cNvCxnSpPr>
          <p:nvPr/>
        </p:nvCxnSpPr>
        <p:spPr>
          <a:xfrm>
            <a:off x="5819849" y="1133942"/>
            <a:ext cx="769944" cy="9337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Прямая со стрелкой 233"/>
          <p:cNvCxnSpPr>
            <a:endCxn id="3084" idx="1"/>
          </p:cNvCxnSpPr>
          <p:nvPr/>
        </p:nvCxnSpPr>
        <p:spPr>
          <a:xfrm>
            <a:off x="3077400" y="2444536"/>
            <a:ext cx="667881" cy="554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Прямая со стрелкой 241"/>
          <p:cNvCxnSpPr/>
          <p:nvPr/>
        </p:nvCxnSpPr>
        <p:spPr>
          <a:xfrm>
            <a:off x="954863" y="2569995"/>
            <a:ext cx="469198" cy="769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60" y="2057278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TextBox 267"/>
          <p:cNvSpPr txBox="1"/>
          <p:nvPr/>
        </p:nvSpPr>
        <p:spPr>
          <a:xfrm>
            <a:off x="4875054" y="2789149"/>
            <a:ext cx="123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TS_2_SDL</a:t>
            </a:r>
          </a:p>
        </p:txBody>
      </p:sp>
      <p:pic>
        <p:nvPicPr>
          <p:cNvPr id="273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022" y="3351534"/>
            <a:ext cx="721707" cy="72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Соединительная линия уступом 279"/>
          <p:cNvCxnSpPr>
            <a:stCxn id="68" idx="3"/>
            <a:endCxn id="45" idx="0"/>
          </p:cNvCxnSpPr>
          <p:nvPr/>
        </p:nvCxnSpPr>
        <p:spPr>
          <a:xfrm>
            <a:off x="11149384" y="2459391"/>
            <a:ext cx="420355" cy="9115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Соединительная линия уступом 282"/>
          <p:cNvCxnSpPr>
            <a:stCxn id="57" idx="0"/>
            <a:endCxn id="68" idx="0"/>
          </p:cNvCxnSpPr>
          <p:nvPr/>
        </p:nvCxnSpPr>
        <p:spPr>
          <a:xfrm rot="16200000" flipH="1">
            <a:off x="9488973" y="798979"/>
            <a:ext cx="121887" cy="2281930"/>
          </a:xfrm>
          <a:prstGeom prst="bentConnector3">
            <a:avLst>
              <a:gd name="adj1" fmla="val -3497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Соединительная линия уступом 287"/>
          <p:cNvCxnSpPr>
            <a:stCxn id="68" idx="1"/>
            <a:endCxn id="74" idx="0"/>
          </p:cNvCxnSpPr>
          <p:nvPr/>
        </p:nvCxnSpPr>
        <p:spPr>
          <a:xfrm rot="10800000" flipV="1">
            <a:off x="9517940" y="2459390"/>
            <a:ext cx="714440" cy="91152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Прямая со стрелкой 302"/>
          <p:cNvCxnSpPr>
            <a:endCxn id="273" idx="0"/>
          </p:cNvCxnSpPr>
          <p:nvPr/>
        </p:nvCxnSpPr>
        <p:spPr>
          <a:xfrm>
            <a:off x="10574875" y="3009964"/>
            <a:ext cx="1" cy="34157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-66737" y="4219467"/>
            <a:ext cx="151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Сервисы ЕФР</a:t>
            </a:r>
          </a:p>
        </p:txBody>
      </p:sp>
      <p:sp>
        <p:nvSpPr>
          <p:cNvPr id="309" name="Прямоугольник 308"/>
          <p:cNvSpPr/>
          <p:nvPr/>
        </p:nvSpPr>
        <p:spPr>
          <a:xfrm>
            <a:off x="7624661" y="3518309"/>
            <a:ext cx="1095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SDL_2_TS</a:t>
            </a:r>
          </a:p>
        </p:txBody>
      </p:sp>
      <p:cxnSp>
        <p:nvCxnSpPr>
          <p:cNvPr id="311" name="Прямая со стрелкой 310"/>
          <p:cNvCxnSpPr>
            <a:stCxn id="74" idx="2"/>
            <a:endCxn id="3100" idx="0"/>
          </p:cNvCxnSpPr>
          <p:nvPr/>
        </p:nvCxnSpPr>
        <p:spPr>
          <a:xfrm>
            <a:off x="9517940" y="4129067"/>
            <a:ext cx="30" cy="28547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Прямая со стрелкой 315"/>
          <p:cNvCxnSpPr>
            <a:stCxn id="45" idx="2"/>
            <a:endCxn id="3102" idx="0"/>
          </p:cNvCxnSpPr>
          <p:nvPr/>
        </p:nvCxnSpPr>
        <p:spPr>
          <a:xfrm>
            <a:off x="11569739" y="4032298"/>
            <a:ext cx="0" cy="36606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2" name="Picture 40" descr="development, extension, javascript, js icon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549" y="4406757"/>
            <a:ext cx="793893" cy="79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" name="Прямая со стрелкой 320"/>
          <p:cNvCxnSpPr>
            <a:stCxn id="273" idx="2"/>
            <a:endCxn id="312" idx="0"/>
          </p:cNvCxnSpPr>
          <p:nvPr/>
        </p:nvCxnSpPr>
        <p:spPr>
          <a:xfrm>
            <a:off x="10574876" y="4073242"/>
            <a:ext cx="4620" cy="33351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Прямая со стрелкой 328"/>
          <p:cNvCxnSpPr>
            <a:stCxn id="3084" idx="3"/>
            <a:endCxn id="265" idx="1"/>
          </p:cNvCxnSpPr>
          <p:nvPr/>
        </p:nvCxnSpPr>
        <p:spPr>
          <a:xfrm flipV="1">
            <a:off x="4747897" y="2448604"/>
            <a:ext cx="321463" cy="147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Прямая со стрелкой 332"/>
          <p:cNvCxnSpPr>
            <a:stCxn id="265" idx="3"/>
            <a:endCxn id="3090" idx="1"/>
          </p:cNvCxnSpPr>
          <p:nvPr/>
        </p:nvCxnSpPr>
        <p:spPr>
          <a:xfrm flipV="1">
            <a:off x="5852010" y="2438597"/>
            <a:ext cx="366893" cy="1000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445351" y="4524808"/>
            <a:ext cx="183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Исходный код</a:t>
            </a:r>
            <a:endParaRPr lang="en-US" dirty="0" smtClean="0"/>
          </a:p>
          <a:p>
            <a:pPr algn="ctr"/>
            <a:r>
              <a:rPr lang="ru-RU" dirty="0" smtClean="0"/>
              <a:t>клиентов</a:t>
            </a:r>
            <a:endParaRPr lang="ru-RU" dirty="0"/>
          </a:p>
        </p:txBody>
      </p:sp>
      <p:cxnSp>
        <p:nvCxnSpPr>
          <p:cNvPr id="337" name="Соединительная линия уступом 336"/>
          <p:cNvCxnSpPr>
            <a:stCxn id="3100" idx="2"/>
            <a:endCxn id="91" idx="3"/>
          </p:cNvCxnSpPr>
          <p:nvPr/>
        </p:nvCxnSpPr>
        <p:spPr>
          <a:xfrm rot="5400000">
            <a:off x="8976683" y="5232226"/>
            <a:ext cx="600756" cy="48181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Соединительная линия уступом 339"/>
          <p:cNvCxnSpPr>
            <a:stCxn id="312" idx="2"/>
            <a:endCxn id="91" idx="3"/>
          </p:cNvCxnSpPr>
          <p:nvPr/>
        </p:nvCxnSpPr>
        <p:spPr>
          <a:xfrm rot="5400000">
            <a:off x="9521393" y="4715409"/>
            <a:ext cx="572863" cy="15433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Соединительная линия уступом 343"/>
          <p:cNvCxnSpPr>
            <a:stCxn id="3102" idx="2"/>
            <a:endCxn id="91" idx="3"/>
          </p:cNvCxnSpPr>
          <p:nvPr/>
        </p:nvCxnSpPr>
        <p:spPr>
          <a:xfrm rot="5400000">
            <a:off x="10035727" y="4239500"/>
            <a:ext cx="534437" cy="253358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Прямая со стрелкой 346"/>
          <p:cNvCxnSpPr>
            <a:stCxn id="91" idx="1"/>
            <a:endCxn id="97" idx="3"/>
          </p:cNvCxnSpPr>
          <p:nvPr/>
        </p:nvCxnSpPr>
        <p:spPr>
          <a:xfrm flipH="1">
            <a:off x="7307348" y="5773513"/>
            <a:ext cx="454469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Соединительная линия уступом 365"/>
          <p:cNvCxnSpPr>
            <a:stCxn id="97" idx="0"/>
            <a:endCxn id="3113" idx="3"/>
          </p:cNvCxnSpPr>
          <p:nvPr/>
        </p:nvCxnSpPr>
        <p:spPr>
          <a:xfrm rot="16200000" flipV="1">
            <a:off x="6186762" y="4652925"/>
            <a:ext cx="109283" cy="114277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Соединительная линия уступом 368"/>
          <p:cNvCxnSpPr>
            <a:stCxn id="97" idx="2"/>
            <a:endCxn id="3117" idx="3"/>
          </p:cNvCxnSpPr>
          <p:nvPr/>
        </p:nvCxnSpPr>
        <p:spPr>
          <a:xfrm rot="5400000">
            <a:off x="6154791" y="5772282"/>
            <a:ext cx="162206" cy="115378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Прямая со стрелкой 372"/>
          <p:cNvCxnSpPr>
            <a:stCxn id="97" idx="1"/>
            <a:endCxn id="3116" idx="3"/>
          </p:cNvCxnSpPr>
          <p:nvPr/>
        </p:nvCxnSpPr>
        <p:spPr>
          <a:xfrm flipH="1">
            <a:off x="5656684" y="5773513"/>
            <a:ext cx="661544" cy="527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6" name="Picture 42" descr="https://static.tildacdn.com/tild3161-6433-4864-a433-366161376536/39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66" y="3353420"/>
            <a:ext cx="941037" cy="83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3" name="Соединительная линия уступом 382"/>
          <p:cNvCxnSpPr>
            <a:endCxn id="346" idx="0"/>
          </p:cNvCxnSpPr>
          <p:nvPr/>
        </p:nvCxnSpPr>
        <p:spPr>
          <a:xfrm rot="10800000" flipV="1">
            <a:off x="3237385" y="2871010"/>
            <a:ext cx="510696" cy="4824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Прямоугольник 354"/>
          <p:cNvSpPr/>
          <p:nvPr/>
        </p:nvSpPr>
        <p:spPr>
          <a:xfrm>
            <a:off x="2747779" y="3403106"/>
            <a:ext cx="1020338" cy="76930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6" name="TextBox 355"/>
          <p:cNvSpPr txBox="1"/>
          <p:nvPr/>
        </p:nvSpPr>
        <p:spPr>
          <a:xfrm>
            <a:off x="-412" y="5398334"/>
            <a:ext cx="4459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Три вида </a:t>
            </a:r>
            <a:r>
              <a:rPr lang="ru-RU" dirty="0" err="1" smtClean="0">
                <a:latin typeface="+mj-lt"/>
              </a:rPr>
              <a:t>репозиториев</a:t>
            </a:r>
            <a:r>
              <a:rPr lang="ru-RU" dirty="0" smtClean="0">
                <a:latin typeface="+mj-lt"/>
              </a:rPr>
              <a:t> кода</a:t>
            </a:r>
            <a:r>
              <a:rPr lang="en-US" dirty="0" smtClean="0">
                <a:latin typeface="+mj-lt"/>
              </a:rPr>
              <a:t>:</a:t>
            </a:r>
          </a:p>
          <a:p>
            <a:r>
              <a:rPr lang="en-US" b="1" dirty="0" smtClean="0">
                <a:latin typeface="+mj-lt"/>
              </a:rPr>
              <a:t>A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Исходный код сервисов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ЕФР</a:t>
            </a:r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B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Сгенерированные </a:t>
            </a:r>
            <a:r>
              <a:rPr lang="en-US" dirty="0" smtClean="0">
                <a:latin typeface="+mj-lt"/>
              </a:rPr>
              <a:t>SDL </a:t>
            </a:r>
            <a:r>
              <a:rPr lang="ru-RU" dirty="0" smtClean="0">
                <a:latin typeface="+mj-lt"/>
              </a:rPr>
              <a:t>контракты</a:t>
            </a:r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Сгенерированные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клиенты под разные платформы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357" name="Прямоугольник 356"/>
          <p:cNvSpPr/>
          <p:nvPr/>
        </p:nvSpPr>
        <p:spPr>
          <a:xfrm>
            <a:off x="2043968" y="1775968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94" name="Прямоугольник 393"/>
          <p:cNvSpPr/>
          <p:nvPr/>
        </p:nvSpPr>
        <p:spPr>
          <a:xfrm>
            <a:off x="8126215" y="1728499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95" name="Прямоугольник 394"/>
          <p:cNvSpPr/>
          <p:nvPr/>
        </p:nvSpPr>
        <p:spPr>
          <a:xfrm>
            <a:off x="7703232" y="5914130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221611" y="4196105"/>
            <a:ext cx="416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Контейнер для установки</a:t>
            </a:r>
            <a:endParaRPr lang="en-US" dirty="0" smtClean="0">
              <a:latin typeface="+mj-lt"/>
            </a:endParaRPr>
          </a:p>
          <a:p>
            <a:pPr algn="ctr"/>
            <a:r>
              <a:rPr lang="ru-RU" dirty="0" smtClean="0">
                <a:latin typeface="+mj-lt"/>
              </a:rPr>
              <a:t> на </a:t>
            </a:r>
            <a:r>
              <a:rPr lang="en-US" dirty="0" err="1" smtClean="0">
                <a:latin typeface="+mj-lt"/>
              </a:rPr>
              <a:t>test|prod</a:t>
            </a:r>
            <a:endParaRPr lang="ru-RU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2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61" grpId="0"/>
      <p:bldP spid="83" grpId="0"/>
      <p:bldP spid="212" grpId="0"/>
      <p:bldP spid="268" grpId="0"/>
      <p:bldP spid="308" grpId="0"/>
      <p:bldP spid="309" grpId="0"/>
      <p:bldP spid="199" grpId="0"/>
      <p:bldP spid="355" grpId="0" animBg="1"/>
      <p:bldP spid="356" grpId="0"/>
      <p:bldP spid="357" grpId="0"/>
      <p:bldP spid="394" grpId="0"/>
      <p:bldP spid="395" grpId="0"/>
      <p:bldP spid="40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710" y="26305"/>
            <a:ext cx="10515600" cy="988541"/>
          </a:xfrm>
        </p:spPr>
        <p:txBody>
          <a:bodyPr/>
          <a:lstStyle/>
          <a:p>
            <a:pPr algn="ctr"/>
            <a:r>
              <a:rPr lang="ru-RU" dirty="0" smtClean="0"/>
              <a:t>Что дальше?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7932" y="1558481"/>
            <a:ext cx="9954359" cy="459424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Картография и мониторинг сервисов</a:t>
            </a:r>
          </a:p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Анализ </a:t>
            </a:r>
            <a:r>
              <a:rPr lang="ru-RU" dirty="0">
                <a:latin typeface="+mj-lt"/>
              </a:rPr>
              <a:t>зависимостей на основе контрактов и кода </a:t>
            </a:r>
            <a:endParaRPr lang="ru-RU" dirty="0" smtClean="0">
              <a:latin typeface="+mj-lt"/>
            </a:endParaRPr>
          </a:p>
          <a:p>
            <a:pPr>
              <a:lnSpc>
                <a:spcPct val="170000"/>
              </a:lnSpc>
            </a:pPr>
            <a:r>
              <a:rPr lang="ru-RU" dirty="0">
                <a:latin typeface="+mj-lt"/>
              </a:rPr>
              <a:t>Аутентификация, авторизация</a:t>
            </a:r>
            <a:r>
              <a:rPr lang="ru-RU" dirty="0" smtClean="0">
                <a:latin typeface="+mj-lt"/>
              </a:rPr>
              <a:t>, </a:t>
            </a:r>
            <a:r>
              <a:rPr lang="en-US" dirty="0" smtClean="0">
                <a:latin typeface="+mj-lt"/>
              </a:rPr>
              <a:t>API Keys,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ролевая модель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GraphQL </a:t>
            </a:r>
            <a:r>
              <a:rPr lang="en-US" dirty="0" err="1" smtClean="0">
                <a:latin typeface="+mj-lt"/>
              </a:rPr>
              <a:t>SecurityProxy</a:t>
            </a:r>
            <a:r>
              <a:rPr lang="ru-RU" dirty="0" smtClean="0">
                <a:latin typeface="+mj-lt"/>
              </a:rPr>
              <a:t> – аналог </a:t>
            </a:r>
            <a:r>
              <a:rPr lang="en-US" dirty="0" smtClean="0">
                <a:latin typeface="+mj-lt"/>
              </a:rPr>
              <a:t>SSL </a:t>
            </a:r>
            <a:r>
              <a:rPr lang="en-US" dirty="0" err="1" smtClean="0">
                <a:latin typeface="+mj-lt"/>
              </a:rPr>
              <a:t>offloader</a:t>
            </a:r>
            <a:r>
              <a:rPr lang="ru-RU" dirty="0" smtClean="0">
                <a:latin typeface="+mj-lt"/>
              </a:rPr>
              <a:t>, только для ролей 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Kafka </a:t>
            </a:r>
            <a:r>
              <a:rPr lang="ru-RU" dirty="0" smtClean="0">
                <a:latin typeface="+mj-lt"/>
              </a:rPr>
              <a:t>транспорт для </a:t>
            </a:r>
            <a:r>
              <a:rPr lang="en-US" dirty="0" smtClean="0">
                <a:latin typeface="+mj-lt"/>
              </a:rPr>
              <a:t>GraphQL Subscriptions</a:t>
            </a:r>
          </a:p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Распределённая трассировка/профилирование</a:t>
            </a:r>
            <a:endParaRPr lang="en-US" dirty="0" smtClean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54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410729" y="831639"/>
            <a:ext cx="982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+mj-lt"/>
              </a:rPr>
              <a:t>Что ещё предстоит сделать и/или находится в разработке.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683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1405"/>
          </a:xfrm>
        </p:spPr>
        <p:txBody>
          <a:bodyPr/>
          <a:lstStyle/>
          <a:p>
            <a:pPr algn="ctr"/>
            <a:r>
              <a:rPr lang="ru-RU" dirty="0" smtClean="0"/>
              <a:t>Что осталось за кадром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55</a:t>
            </a:fld>
            <a:endParaRPr lang="ru-RU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00216" y="908332"/>
            <a:ext cx="10653584" cy="5448018"/>
          </a:xfrm>
          <a:noFill/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Introspection</a:t>
            </a:r>
            <a:r>
              <a:rPr lang="ru-RU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– получение схемы в </a:t>
            </a:r>
            <a:r>
              <a:rPr lang="en-US" sz="2400" dirty="0" smtClean="0">
                <a:latin typeface="+mj-lt"/>
              </a:rPr>
              <a:t>runtime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 smtClean="0">
                <a:solidFill>
                  <a:schemeClr val="accent2"/>
                </a:solidFill>
                <a:latin typeface="Consolas" panose="020B0609020204030204" pitchFamily="49" charset="0"/>
              </a:rPr>
              <a:t>DataLoader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решение проблемы </a:t>
            </a:r>
            <a:r>
              <a:rPr lang="en-US" sz="2400" dirty="0" smtClean="0">
                <a:latin typeface="+mj-lt"/>
              </a:rPr>
              <a:t>N+1</a:t>
            </a:r>
            <a:endParaRPr lang="ru-RU" sz="24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Fragments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именованные </a:t>
            </a:r>
            <a:r>
              <a:rPr lang="ru-RU" sz="2400" dirty="0">
                <a:latin typeface="+mj-lt"/>
              </a:rPr>
              <a:t>и </a:t>
            </a:r>
            <a:r>
              <a:rPr lang="ru-RU" sz="2400" dirty="0" smtClean="0">
                <a:latin typeface="+mj-lt"/>
              </a:rPr>
              <a:t>встроенные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фрагменты</a:t>
            </a:r>
            <a:endParaRPr lang="en-US" sz="24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Variables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– </a:t>
            </a:r>
            <a:r>
              <a:rPr lang="ru-RU" sz="2400" dirty="0">
                <a:latin typeface="+mj-lt"/>
              </a:rPr>
              <a:t>переменные, передаваемые отдельно от </a:t>
            </a:r>
            <a:r>
              <a:rPr lang="ru-RU" sz="2400" dirty="0" smtClean="0">
                <a:latin typeface="+mj-lt"/>
              </a:rPr>
              <a:t>запроса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Validations</a:t>
            </a:r>
            <a:r>
              <a:rPr lang="ru-RU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– валидация входных/выходных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Batching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группировка запросов в пакеты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HTTP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GraphQL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спецификация передачи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по </a:t>
            </a:r>
            <a:r>
              <a:rPr lang="en-US" sz="2400" dirty="0" smtClean="0">
                <a:latin typeface="+mj-lt"/>
              </a:rPr>
              <a:t>HTTP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Tracing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распределенная трассировка и мониторинг взаимодействия сервисов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Localization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интернационализация</a:t>
            </a:r>
            <a:r>
              <a:rPr lang="en-US" sz="2400" dirty="0" smtClean="0">
                <a:latin typeface="+mj-lt"/>
              </a:rPr>
              <a:t> API</a:t>
            </a:r>
            <a:endParaRPr lang="ru-RU" sz="2400" dirty="0" smtClean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Query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Cost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Analysis</a:t>
            </a:r>
            <a:r>
              <a:rPr lang="ru-RU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/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Rate Limiting</a:t>
            </a:r>
            <a:r>
              <a:rPr lang="ru-RU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latin typeface="+mj-lt"/>
              </a:rPr>
              <a:t>– контроль потребляемых клиентом ресурсов</a:t>
            </a:r>
            <a:endParaRPr lang="en-US" sz="2400" dirty="0" smtClean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Paging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постраничная разбивка результатов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Cach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кеширование результатов запроса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клиентом/сервером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000" b="1" dirty="0" smtClean="0">
                <a:latin typeface="+mj-lt"/>
              </a:rPr>
              <a:t>и многое, многое другое</a:t>
            </a:r>
            <a:r>
              <a:rPr lang="ru-RU" sz="3000" dirty="0" smtClean="0">
                <a:latin typeface="+mj-lt"/>
              </a:rPr>
              <a:t>…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21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37993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Спасибо за внимание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26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421047" y="155356"/>
            <a:ext cx="11649186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Как </a:t>
            </a:r>
            <a:r>
              <a:rPr lang="ru-RU" sz="4400" dirty="0" err="1" smtClean="0">
                <a:latin typeface="+mj-lt"/>
              </a:rPr>
              <a:t>микросервисы</a:t>
            </a:r>
            <a:r>
              <a:rPr lang="ru-RU" sz="4400" dirty="0" smtClean="0">
                <a:latin typeface="+mj-lt"/>
              </a:rPr>
              <a:t> должны </a:t>
            </a:r>
            <a:r>
              <a:rPr lang="ru-RU" sz="4400" dirty="0" smtClean="0">
                <a:latin typeface="+mj-lt"/>
              </a:rPr>
              <a:t>взаимодействовать?</a:t>
            </a:r>
            <a:endParaRPr lang="ru-RU" sz="4400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33" y="760285"/>
            <a:ext cx="5569199" cy="56871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046" y="3230945"/>
            <a:ext cx="6278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Как не допустить «казуса</a:t>
            </a:r>
          </a:p>
          <a:p>
            <a:r>
              <a:rPr lang="ru-RU" sz="2800" dirty="0">
                <a:latin typeface="+mj-lt"/>
              </a:rPr>
              <a:t>строительства Вавилонской башни?»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952659" y="3982345"/>
            <a:ext cx="303774" cy="115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0" rtlCol="0" anchor="ctr"/>
          <a:lstStyle/>
          <a:p>
            <a:pPr algn="ctr"/>
            <a:r>
              <a:rPr lang="en-US" sz="984" b="1" dirty="0">
                <a:solidFill>
                  <a:schemeClr val="tx1"/>
                </a:solidFill>
              </a:rPr>
              <a:t>SOAP</a:t>
            </a:r>
            <a:endParaRPr lang="ru-RU" sz="1125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139" y="1100062"/>
            <a:ext cx="7144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latin typeface="+mj-lt"/>
              </a:rPr>
              <a:t>Микросервисы</a:t>
            </a:r>
            <a:r>
              <a:rPr lang="ru-RU" sz="2800" dirty="0" smtClean="0">
                <a:latin typeface="+mj-lt"/>
              </a:rPr>
              <a:t> в крупном приложении могут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>
              <a:latin typeface="+mj-lt"/>
            </a:endParaRPr>
          </a:p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Быть реализованы </a:t>
            </a:r>
            <a:r>
              <a:rPr lang="ru-RU" sz="2800" dirty="0">
                <a:latin typeface="+mj-lt"/>
              </a:rPr>
              <a:t>разными людьми</a:t>
            </a:r>
          </a:p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Использовать </a:t>
            </a:r>
            <a:r>
              <a:rPr lang="ru-RU" sz="2800" dirty="0">
                <a:latin typeface="+mj-lt"/>
              </a:rPr>
              <a:t>разные </a:t>
            </a:r>
            <a:r>
              <a:rPr lang="ru-RU" sz="2800" dirty="0" smtClean="0">
                <a:latin typeface="+mj-lt"/>
              </a:rPr>
              <a:t>технологии</a:t>
            </a:r>
            <a:endParaRPr lang="ru-RU" sz="2800" dirty="0">
              <a:latin typeface="+mj-lt"/>
            </a:endParaRPr>
          </a:p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Не </a:t>
            </a:r>
            <a:r>
              <a:rPr lang="ru-RU" sz="2800" dirty="0" smtClean="0">
                <a:latin typeface="+mj-lt"/>
              </a:rPr>
              <a:t>иметь </a:t>
            </a:r>
            <a:r>
              <a:rPr lang="ru-RU" sz="2800" dirty="0">
                <a:latin typeface="+mj-lt"/>
              </a:rPr>
              <a:t>единого стандарта </a:t>
            </a:r>
            <a:r>
              <a:rPr lang="en-US" sz="2800" dirty="0">
                <a:latin typeface="+mj-lt"/>
              </a:rPr>
              <a:t>API</a:t>
            </a:r>
            <a:endParaRPr lang="ru-RU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046" y="4490236"/>
            <a:ext cx="6490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Чтобы избежать издержек на доработку новых сервисов и интеграцию с внешними системами, взаимодействие </a:t>
            </a:r>
            <a:r>
              <a:rPr lang="ru-RU" sz="2800" dirty="0" smtClean="0">
                <a:latin typeface="+mj-lt"/>
              </a:rPr>
              <a:t>внутри и снаружи платформы </a:t>
            </a:r>
            <a:r>
              <a:rPr lang="ru-RU" sz="2800" b="1" dirty="0" smtClean="0">
                <a:latin typeface="Consolas" panose="020B0609020204030204" pitchFamily="49" charset="0"/>
              </a:rPr>
              <a:t>должно </a:t>
            </a:r>
            <a:r>
              <a:rPr lang="ru-RU" sz="2800" b="1" dirty="0">
                <a:latin typeface="Consolas" panose="020B0609020204030204" pitchFamily="49" charset="0"/>
              </a:rPr>
              <a:t>быть унифицировано</a:t>
            </a:r>
            <a:r>
              <a:rPr lang="ru-RU" sz="2800" dirty="0">
                <a:latin typeface="+mj-lt"/>
              </a:rPr>
              <a:t>.</a:t>
            </a:r>
          </a:p>
        </p:txBody>
      </p:sp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65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25468" y="150743"/>
            <a:ext cx="11749414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Взаимодействие </a:t>
            </a:r>
            <a:r>
              <a:rPr lang="ru-RU" sz="4400" dirty="0">
                <a:latin typeface="+mj-lt"/>
              </a:rPr>
              <a:t>– это операции над </a:t>
            </a:r>
            <a:r>
              <a:rPr lang="ru-RU" sz="4400" dirty="0" smtClean="0">
                <a:latin typeface="+mj-lt"/>
              </a:rPr>
              <a:t>данными</a:t>
            </a:r>
            <a:endParaRPr lang="ru-RU" sz="4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2627042-6816-6848-9533-50FFEA54A808}"/>
              </a:ext>
            </a:extLst>
          </p:cNvPr>
          <p:cNvSpPr txBox="1"/>
          <p:nvPr/>
        </p:nvSpPr>
        <p:spPr>
          <a:xfrm>
            <a:off x="2552783" y="2461033"/>
            <a:ext cx="3693719" cy="4637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Фамилия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Имя 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Отчество</a:t>
            </a:r>
            <a:endParaRPr lang="en-US" sz="1969" dirty="0">
              <a:latin typeface="+mj-lt"/>
            </a:endParaRP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Дата рождения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Серия и Номер паспорта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Сканы ДУЛ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регистрации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для корреспонденции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проживания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Место работы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Номер телефона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Финансовый номер телефона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Место работы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en-US" sz="1969" dirty="0">
                <a:latin typeface="+mj-lt"/>
              </a:rPr>
              <a:t>…</a:t>
            </a:r>
            <a:endParaRPr lang="ru-RU" sz="1969" dirty="0">
              <a:latin typeface="+mj-lt"/>
            </a:endParaRPr>
          </a:p>
          <a:p>
            <a:endParaRPr lang="ru-RU" sz="1969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040" y="1063582"/>
            <a:ext cx="10887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Основная идея - чтобы </a:t>
            </a:r>
            <a:r>
              <a:rPr lang="ru-RU" sz="2000" dirty="0">
                <a:latin typeface="+mj-lt"/>
              </a:rPr>
              <a:t>через что-то взаимодействовать это что-то нужно </a:t>
            </a:r>
            <a:r>
              <a:rPr lang="ru-RU" sz="2000" dirty="0" smtClean="0">
                <a:latin typeface="+mj-lt"/>
              </a:rPr>
              <a:t>сначала описать</a:t>
            </a:r>
            <a:r>
              <a:rPr lang="en-US" sz="2000" dirty="0" smtClean="0">
                <a:latin typeface="+mj-lt"/>
              </a:rPr>
              <a:t>.</a:t>
            </a:r>
          </a:p>
          <a:p>
            <a:r>
              <a:rPr lang="ru-RU" sz="2000" dirty="0" smtClean="0">
                <a:latin typeface="+mj-lt"/>
              </a:rPr>
              <a:t>Возникает понятие сущности.</a:t>
            </a:r>
            <a:endParaRPr lang="ru-RU" sz="2000" dirty="0">
              <a:latin typeface="+mj-lt"/>
            </a:endParaRPr>
          </a:p>
        </p:txBody>
      </p:sp>
      <p:sp>
        <p:nvSpPr>
          <p:cNvPr id="10" name="Текст 1"/>
          <p:cNvSpPr txBox="1">
            <a:spLocks/>
          </p:cNvSpPr>
          <p:nvPr/>
        </p:nvSpPr>
        <p:spPr>
          <a:xfrm>
            <a:off x="511040" y="1937454"/>
            <a:ext cx="6992050" cy="514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>
                <a:latin typeface="+mj-lt"/>
              </a:rPr>
              <a:t>Пример - сущность </a:t>
            </a:r>
            <a:r>
              <a:rPr lang="en-US" sz="2000" dirty="0" smtClean="0">
                <a:latin typeface="+mj-lt"/>
              </a:rPr>
              <a:t>“</a:t>
            </a:r>
            <a:r>
              <a:rPr lang="ru-RU" sz="2000" dirty="0" smtClean="0">
                <a:latin typeface="+mj-lt"/>
              </a:rPr>
              <a:t>клиент</a:t>
            </a:r>
            <a:r>
              <a:rPr lang="en-US" sz="2000" dirty="0" smtClean="0">
                <a:latin typeface="+mj-lt"/>
              </a:rPr>
              <a:t>”</a:t>
            </a:r>
            <a:r>
              <a:rPr lang="ru-RU" sz="2000" dirty="0" smtClean="0">
                <a:latin typeface="+mj-lt"/>
              </a:rPr>
              <a:t> с точки зрения учетной системы</a:t>
            </a:r>
            <a:r>
              <a:rPr lang="en-US" sz="2000" dirty="0" smtClean="0">
                <a:latin typeface="+mj-lt"/>
              </a:rPr>
              <a:t>:</a:t>
            </a:r>
            <a:endParaRPr lang="ru-RU" sz="2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2674" y="4129048"/>
            <a:ext cx="4559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В реальной системе у сущности могут быть многие десятки свойств, а в некоторых случаях и сотни</a:t>
            </a:r>
            <a:endParaRPr lang="ru-RU" dirty="0">
              <a:latin typeface="+mj-lt"/>
            </a:endParaRPr>
          </a:p>
        </p:txBody>
      </p:sp>
      <p:sp>
        <p:nvSpPr>
          <p:cNvPr id="9" name="Правая фигурная скобка 8"/>
          <p:cNvSpPr/>
          <p:nvPr/>
        </p:nvSpPr>
        <p:spPr>
          <a:xfrm>
            <a:off x="6246502" y="2617790"/>
            <a:ext cx="692917" cy="3945847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ÐÐ°ÑÑÐ¸Ð½ÐºÐ¸ Ð¿Ð¾ Ð·Ð°Ð¿ÑÐ¾ÑÑ cli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62" y="3372219"/>
            <a:ext cx="1859866" cy="185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764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  <p:bldP spid="10" grpId="0"/>
      <p:bldP spid="8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9184374" y="157625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Скан ДУЛ  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294958" y="142630"/>
            <a:ext cx="7974013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Проекции данных</a:t>
            </a:r>
            <a:endParaRPr lang="ru-RU" sz="4400" dirty="0">
              <a:latin typeface="+mj-lt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121466" y="115353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969579" y="134035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817692" y="1570875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Клиент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98E024C-D069-184F-9B1B-17751FCAA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268" y="1592539"/>
            <a:ext cx="367988" cy="535256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1691271" y="2669670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Фамилия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691271" y="3322354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Имя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691271" y="3980532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Отчество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691271" y="4638710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Дата рождения</a:t>
            </a:r>
          </a:p>
        </p:txBody>
      </p:sp>
      <p:cxnSp>
        <p:nvCxnSpPr>
          <p:cNvPr id="10" name="Прямая со стрелкой 9"/>
          <p:cNvCxnSpPr>
            <a:stCxn id="6" idx="3"/>
            <a:endCxn id="9" idx="1"/>
          </p:cNvCxnSpPr>
          <p:nvPr/>
        </p:nvCxnSpPr>
        <p:spPr>
          <a:xfrm>
            <a:off x="5539081" y="1859605"/>
            <a:ext cx="3645293" cy="5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ная линия уступом 16"/>
          <p:cNvCxnSpPr>
            <a:stCxn id="6" idx="2"/>
            <a:endCxn id="12" idx="3"/>
          </p:cNvCxnSpPr>
          <p:nvPr/>
        </p:nvCxnSpPr>
        <p:spPr>
          <a:xfrm rot="5400000">
            <a:off x="3640490" y="1920504"/>
            <a:ext cx="810065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6" idx="2"/>
            <a:endCxn id="14" idx="3"/>
          </p:cNvCxnSpPr>
          <p:nvPr/>
        </p:nvCxnSpPr>
        <p:spPr>
          <a:xfrm rot="5400000">
            <a:off x="3314148" y="2246846"/>
            <a:ext cx="1462749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>
            <a:stCxn id="6" idx="2"/>
            <a:endCxn id="15" idx="3"/>
          </p:cNvCxnSpPr>
          <p:nvPr/>
        </p:nvCxnSpPr>
        <p:spPr>
          <a:xfrm rot="5400000">
            <a:off x="2985059" y="2575935"/>
            <a:ext cx="2120927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stCxn id="6" idx="2"/>
            <a:endCxn id="16" idx="3"/>
          </p:cNvCxnSpPr>
          <p:nvPr/>
        </p:nvCxnSpPr>
        <p:spPr>
          <a:xfrm rot="5400000">
            <a:off x="2655970" y="2905024"/>
            <a:ext cx="2779105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/>
          <p:cNvSpPr/>
          <p:nvPr/>
        </p:nvSpPr>
        <p:spPr>
          <a:xfrm>
            <a:off x="6872876" y="393781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Мобильный тел.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6885276" y="4612752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Рабочий телефон</a:t>
            </a: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6885276" y="327703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6" dirty="0"/>
              <a:t>E-mail</a:t>
            </a:r>
            <a:endParaRPr lang="ru-RU" sz="1266" dirty="0"/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4817960" y="265875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Контакты</a:t>
            </a:r>
          </a:p>
        </p:txBody>
      </p:sp>
      <p:cxnSp>
        <p:nvCxnSpPr>
          <p:cNvPr id="37" name="Соединительная линия уступом 36"/>
          <p:cNvCxnSpPr>
            <a:stCxn id="6" idx="2"/>
            <a:endCxn id="33" idx="0"/>
          </p:cNvCxnSpPr>
          <p:nvPr/>
        </p:nvCxnSpPr>
        <p:spPr>
          <a:xfrm rot="16200000" flipH="1">
            <a:off x="4923310" y="1903411"/>
            <a:ext cx="510422" cy="100026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ная линия уступом 40"/>
          <p:cNvCxnSpPr>
            <a:stCxn id="33" idx="2"/>
            <a:endCxn id="30" idx="1"/>
          </p:cNvCxnSpPr>
          <p:nvPr/>
        </p:nvCxnSpPr>
        <p:spPr>
          <a:xfrm rot="16200000" flipH="1">
            <a:off x="6117190" y="2797679"/>
            <a:ext cx="329551" cy="12066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33" idx="2"/>
            <a:endCxn id="28" idx="1"/>
          </p:cNvCxnSpPr>
          <p:nvPr/>
        </p:nvCxnSpPr>
        <p:spPr>
          <a:xfrm rot="16200000" flipH="1">
            <a:off x="5780602" y="3134268"/>
            <a:ext cx="990328" cy="11942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/>
          <p:cNvCxnSpPr/>
          <p:nvPr/>
        </p:nvCxnSpPr>
        <p:spPr>
          <a:xfrm rot="16200000" flipH="1">
            <a:off x="5436932" y="3420622"/>
            <a:ext cx="1665266" cy="12066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Фигура, имеющая форму буквы L 49"/>
          <p:cNvSpPr/>
          <p:nvPr/>
        </p:nvSpPr>
        <p:spPr>
          <a:xfrm rot="5400000">
            <a:off x="1560883" y="1017771"/>
            <a:ext cx="4581931" cy="4726190"/>
          </a:xfrm>
          <a:prstGeom prst="corner">
            <a:avLst>
              <a:gd name="adj1" fmla="val 48051"/>
              <a:gd name="adj2" fmla="val 26614"/>
            </a:avLst>
          </a:prstGeom>
          <a:solidFill>
            <a:srgbClr val="FFD243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2" name="Фигура, имеющая форму буквы L 51"/>
          <p:cNvSpPr/>
          <p:nvPr/>
        </p:nvSpPr>
        <p:spPr>
          <a:xfrm rot="10800000">
            <a:off x="3767062" y="1570875"/>
            <a:ext cx="5164510" cy="4100955"/>
          </a:xfrm>
          <a:prstGeom prst="corner">
            <a:avLst>
              <a:gd name="adj1" fmla="val 51860"/>
              <a:gd name="adj2" fmla="val 55211"/>
            </a:avLst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1590012" y="1544392"/>
            <a:ext cx="7189329" cy="4042748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9184374" y="2264638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Список продуктов</a:t>
            </a:r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9184374" y="2988307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Выписки</a:t>
            </a:r>
          </a:p>
        </p:txBody>
      </p:sp>
      <p:cxnSp>
        <p:nvCxnSpPr>
          <p:cNvPr id="60" name="Соединительная линия уступом 59"/>
          <p:cNvCxnSpPr>
            <a:endCxn id="54" idx="1"/>
          </p:cNvCxnSpPr>
          <p:nvPr/>
        </p:nvCxnSpPr>
        <p:spPr>
          <a:xfrm>
            <a:off x="5539081" y="1864982"/>
            <a:ext cx="3645293" cy="68838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Соединительная линия уступом 62"/>
          <p:cNvCxnSpPr/>
          <p:nvPr/>
        </p:nvCxnSpPr>
        <p:spPr>
          <a:xfrm>
            <a:off x="5539081" y="1864982"/>
            <a:ext cx="3626300" cy="136518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8753" y="5694051"/>
            <a:ext cx="8825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+mj-lt"/>
              </a:rPr>
              <a:t>Любая сущность (модель) описывается полным набором своих атрибутов и каждый потребитель интересуется проекцией этой модели на свою предметную </a:t>
            </a:r>
            <a:r>
              <a:rPr lang="ru-RU" sz="2000" dirty="0" smtClean="0">
                <a:latin typeface="+mj-lt"/>
              </a:rPr>
              <a:t>область.</a:t>
            </a:r>
            <a:r>
              <a:rPr lang="en-US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Больше потребителей – больше проекций.</a:t>
            </a:r>
            <a:endParaRPr lang="ru-RU" sz="2000" dirty="0">
              <a:latin typeface="+mj-lt"/>
            </a:endParaRPr>
          </a:p>
        </p:txBody>
      </p:sp>
      <p:sp>
        <p:nvSpPr>
          <p:cNvPr id="3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8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9</a:t>
            </a:fld>
            <a:endParaRPr lang="ru-RU" dirty="0"/>
          </a:p>
        </p:txBody>
      </p:sp>
      <p:sp>
        <p:nvSpPr>
          <p:cNvPr id="3" name="Текст 1"/>
          <p:cNvSpPr txBox="1">
            <a:spLocks/>
          </p:cNvSpPr>
          <p:nvPr/>
        </p:nvSpPr>
        <p:spPr>
          <a:xfrm>
            <a:off x="2459722" y="113070"/>
            <a:ext cx="7974013" cy="514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400" dirty="0" smtClean="0">
                <a:latin typeface="+mj-lt"/>
              </a:rPr>
              <a:t>Какие варианты решения?</a:t>
            </a:r>
            <a:endParaRPr lang="ru-RU" sz="4400" dirty="0"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72147" y="2983298"/>
            <a:ext cx="99816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Давайте разобьем полную модель на более мелкие, а их на еще более мелкие, а клиент пусть запрашивает нужные ему части</a:t>
            </a:r>
            <a:endParaRPr lang="ru-RU" sz="2800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372148" y="1172125"/>
            <a:ext cx="99816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Давайте всегда отдавать полную модель данных, а клиент на своей стороне будет использовать нужное ему подмножество</a:t>
            </a:r>
            <a:endParaRPr lang="ru-RU" sz="28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59831" y="4743720"/>
            <a:ext cx="107321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Давайте предоставим каждому клиенту удобный для него (свой)</a:t>
            </a:r>
          </a:p>
          <a:p>
            <a:r>
              <a:rPr lang="ru-RU" sz="2800" dirty="0" smtClean="0">
                <a:latin typeface="+mj-lt"/>
              </a:rPr>
              <a:t>срез данных, чтобы он получал только то, что ему нужно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727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5154</TotalTime>
  <Words>3770</Words>
  <Application>Microsoft Office PowerPoint</Application>
  <PresentationFormat>Широкоэкранный</PresentationFormat>
  <Paragraphs>696</Paragraphs>
  <Slides>56</Slides>
  <Notes>9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4" baseType="lpstr">
      <vt:lpstr>MS PGothic</vt:lpstr>
      <vt:lpstr>Arial</vt:lpstr>
      <vt:lpstr>Calibri</vt:lpstr>
      <vt:lpstr>Calibri Light</vt:lpstr>
      <vt:lpstr>Consolas</vt:lpstr>
      <vt:lpstr>Menlo</vt:lpstr>
      <vt:lpstr>Wingdings</vt:lpstr>
      <vt:lpstr>Тема Office</vt:lpstr>
      <vt:lpstr>Презентация PowerPoint</vt:lpstr>
      <vt:lpstr>Презентация PowerPoint</vt:lpstr>
      <vt:lpstr>Чего не будет в этой презентации</vt:lpstr>
      <vt:lpstr>Цели этой презентации</vt:lpstr>
      <vt:lpstr>ЧАСТЬ 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ЧАСТЬ 1</vt:lpstr>
      <vt:lpstr>Что такое GraphQL в двух словах</vt:lpstr>
      <vt:lpstr>GraphQL – довольно молодая технология</vt:lpstr>
      <vt:lpstr>Основные характеристики GraphQL</vt:lpstr>
      <vt:lpstr>GraphQL vs REST</vt:lpstr>
      <vt:lpstr>Пример запроса REST и GraphQL</vt:lpstr>
      <vt:lpstr>GraphQL – клиент ориентированный подход</vt:lpstr>
      <vt:lpstr>Вопросы за рамками GraphQL</vt:lpstr>
      <vt:lpstr>ЧАСТЬ 2</vt:lpstr>
      <vt:lpstr>Составляющие GraphQL</vt:lpstr>
      <vt:lpstr>Queries - запросы</vt:lpstr>
      <vt:lpstr>Fields - поля</vt:lpstr>
      <vt:lpstr>Types - система типов GraphQL</vt:lpstr>
      <vt:lpstr>SDL – язык описания GraphQL схем</vt:lpstr>
      <vt:lpstr>Arguments - аргументы</vt:lpstr>
      <vt:lpstr>Aliases – псевдонимы полей</vt:lpstr>
      <vt:lpstr>Mutations – способ изменения данных</vt:lpstr>
      <vt:lpstr>Subscriptions – подписка на изменение данных</vt:lpstr>
      <vt:lpstr>Resolvers – рабочая лошадка GraphQL</vt:lpstr>
      <vt:lpstr>Директивы</vt:lpstr>
      <vt:lpstr>DataLoader – решение проблемы N+1 запросов</vt:lpstr>
      <vt:lpstr>ЧАСТЬ 3</vt:lpstr>
      <vt:lpstr>Спецификация</vt:lpstr>
      <vt:lpstr>Обучающие материалы</vt:lpstr>
      <vt:lpstr>Серверы GraphQL</vt:lpstr>
      <vt:lpstr>Клиенты GraphQL</vt:lpstr>
      <vt:lpstr>In-browser IDE для GraphQL</vt:lpstr>
      <vt:lpstr>Voyager – интерактивный граф схемы</vt:lpstr>
      <vt:lpstr>GraphQL Foundation</vt:lpstr>
      <vt:lpstr>GraphQL Foundation Members </vt:lpstr>
      <vt:lpstr>GraphQL RFC Working Group</vt:lpstr>
      <vt:lpstr>GraphQL .NET Server</vt:lpstr>
      <vt:lpstr>ЧАСТЬ 4</vt:lpstr>
      <vt:lpstr>Consumer-Driven Contracts в ЕФР</vt:lpstr>
      <vt:lpstr>Типы сервисов в ЕФР (.NET Core)</vt:lpstr>
      <vt:lpstr>Обмен GraphQL контрактами</vt:lpstr>
      <vt:lpstr>Что дальше?</vt:lpstr>
      <vt:lpstr>Что осталось за кадром</vt:lpstr>
      <vt:lpstr>Спасибо за внимание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dc:creator>Максимов Иван Алексеевич</dc:creator>
  <cp:lastModifiedBy>Максимов Иван Алексеевич</cp:lastModifiedBy>
  <cp:revision>278</cp:revision>
  <dcterms:created xsi:type="dcterms:W3CDTF">2019-06-24T09:56:27Z</dcterms:created>
  <dcterms:modified xsi:type="dcterms:W3CDTF">2019-11-21T22:45:14Z</dcterms:modified>
</cp:coreProperties>
</file>